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307" r:id="rId3"/>
    <p:sldId id="304" r:id="rId4"/>
    <p:sldId id="303" r:id="rId5"/>
    <p:sldId id="308" r:id="rId6"/>
    <p:sldId id="317" r:id="rId7"/>
    <p:sldId id="316" r:id="rId8"/>
    <p:sldId id="315" r:id="rId9"/>
    <p:sldId id="314" r:id="rId10"/>
    <p:sldId id="309" r:id="rId11"/>
    <p:sldId id="310" r:id="rId12"/>
    <p:sldId id="305" r:id="rId13"/>
    <p:sldId id="306" r:id="rId14"/>
    <p:sldId id="302" r:id="rId15"/>
    <p:sldId id="257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  <p:embeddedFont>
      <p:font typeface="Roboto Light" panose="02000000000000000000" pitchFamily="2" charset="0"/>
      <p:regular r:id="rId26"/>
      <p:bold r:id="rId27"/>
      <p:italic r:id="rId28"/>
      <p:boldItalic r:id="rId29"/>
    </p:embeddedFont>
    <p:embeddedFont>
      <p:font typeface="Roboto Medium" panose="02000000000000000000" pitchFamily="2" charset="0"/>
      <p:regular r:id="rId30"/>
      <p:bold r:id="rId31"/>
      <p:italic r:id="rId32"/>
      <p:boldItalic r:id="rId33"/>
    </p:embeddedFont>
    <p:embeddedFont>
      <p:font typeface="Roboto Thin" panose="02000000000000000000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hxGxGSyCVwor1nVO7zqr2y5y3Y4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rk, Tyler" initials="KT" lastIdx="1" clrIdx="0">
    <p:extLst>
      <p:ext uri="{19B8F6BF-5375-455C-9EA6-DF929625EA0E}">
        <p15:presenceInfo xmlns:p15="http://schemas.microsoft.com/office/powerpoint/2012/main" userId="S-1-5-21-1645522239-1614895754-839522115-53329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BBE227E-B014-4198-9F2F-FE56896BCFE8}">
  <a:tblStyle styleId="{EBBE227E-B014-4198-9F2F-FE56896BCFE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F29E0161-32F6-412C-AAC2-C11C47B1554D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988" autoAdjust="0"/>
  </p:normalViewPr>
  <p:slideViewPr>
    <p:cSldViewPr snapToGrid="0">
      <p:cViewPr varScale="1">
        <p:scale>
          <a:sx n="135" d="100"/>
          <a:sy n="135" d="100"/>
        </p:scale>
        <p:origin x="9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55" Type="http://schemas.openxmlformats.org/officeDocument/2006/relationships/commentAuthors" Target="commentAuthors.xml"/><Relationship Id="rId63" Type="http://schemas.openxmlformats.org/officeDocument/2006/relationships/customXml" Target="../customXml/item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57" Type="http://schemas.openxmlformats.org/officeDocument/2006/relationships/viewProps" Target="viewProps.xml"/><Relationship Id="rId61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6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59" Type="http://schemas.openxmlformats.org/officeDocument/2006/relationships/tableStyles" Target="tableStyles.xml"/><Relationship Id="rId20" Type="http://schemas.openxmlformats.org/officeDocument/2006/relationships/font" Target="fonts/font3.fntdata"/><Relationship Id="rId54" Type="http://customschemas.google.com/relationships/presentationmetadata" Target="metadata"/><Relationship Id="rId6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14829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TONY</a:t>
            </a:r>
            <a:endParaRPr dirty="0"/>
          </a:p>
        </p:txBody>
      </p:sp>
      <p:sp>
        <p:nvSpPr>
          <p:cNvPr id="392" name="Google Shape;3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77136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THOMAS - So back to venture debt</a:t>
            </a:r>
            <a:r>
              <a:rPr lang="en-US" baseline="0" dirty="0"/>
              <a:t> and its uses, you might be asking yourself, is it right for your company? This also goes hand in hand with what </a:t>
            </a:r>
            <a:r>
              <a:rPr lang="en-US" baseline="0" dirty="0" err="1"/>
              <a:t>rbcx</a:t>
            </a:r>
            <a:r>
              <a:rPr lang="en-US" baseline="0" dirty="0"/>
              <a:t> looks for in terms of due diligence</a:t>
            </a:r>
            <a:endParaRPr dirty="0"/>
          </a:p>
        </p:txBody>
      </p:sp>
      <p:sp>
        <p:nvSpPr>
          <p:cNvPr id="479" name="Google Shape;4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22210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THOMAS - With every venture</a:t>
            </a:r>
            <a:r>
              <a:rPr lang="en-US" baseline="0" dirty="0"/>
              <a:t> debt transaction, part of our diligence process includes an analysis of the company’s investors, </a:t>
            </a:r>
            <a:endParaRPr dirty="0"/>
          </a:p>
        </p:txBody>
      </p:sp>
      <p:sp>
        <p:nvSpPr>
          <p:cNvPr id="479" name="Google Shape;4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15036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THOMAS - So now that we’ve made</a:t>
            </a:r>
            <a:r>
              <a:rPr lang="en-US" baseline="0" dirty="0"/>
              <a:t> it through the diligence phase, how is venture debt actually structured?</a:t>
            </a:r>
            <a:endParaRPr dirty="0"/>
          </a:p>
        </p:txBody>
      </p:sp>
      <p:sp>
        <p:nvSpPr>
          <p:cNvPr id="479" name="Google Shape;4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98962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THOMAS</a:t>
            </a:r>
            <a:r>
              <a:rPr lang="en-US" baseline="0" dirty="0"/>
              <a:t> </a:t>
            </a:r>
            <a:endParaRPr dirty="0"/>
          </a:p>
        </p:txBody>
      </p:sp>
      <p:sp>
        <p:nvSpPr>
          <p:cNvPr id="479" name="Google Shape;4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6119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TONY</a:t>
            </a:r>
            <a:endParaRPr dirty="0"/>
          </a:p>
        </p:txBody>
      </p:sp>
      <p:sp>
        <p:nvSpPr>
          <p:cNvPr id="479" name="Google Shape;4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95162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9" name="Google Shape;3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51291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TONY &amp; THOMAS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C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7416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THOMAS </a:t>
            </a:r>
            <a:endParaRPr dirty="0"/>
          </a:p>
        </p:txBody>
      </p:sp>
      <p:sp>
        <p:nvSpPr>
          <p:cNvPr id="479" name="Google Shape;4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01087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THOMAS </a:t>
            </a:r>
            <a:endParaRPr dirty="0"/>
          </a:p>
        </p:txBody>
      </p:sp>
      <p:sp>
        <p:nvSpPr>
          <p:cNvPr id="479" name="Google Shape;4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63538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THOMAS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C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98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C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7135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TONY We can see here that the although</a:t>
            </a:r>
            <a:r>
              <a:rPr lang="en-US" baseline="0" dirty="0"/>
              <a:t> Canada has lower numbers than the US of course, it’s following the same overall trend.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C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3959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C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7881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TONY - $664MM across 124 deals, most active year on record. Follows pattern of venture capital investments,</a:t>
            </a:r>
            <a:r>
              <a:rPr lang="en-US" baseline="0" dirty="0"/>
              <a:t> showing that </a:t>
            </a:r>
            <a:r>
              <a:rPr lang="en-US" baseline="0" dirty="0" err="1"/>
              <a:t>vd</a:t>
            </a:r>
            <a:r>
              <a:rPr lang="en-US" baseline="0" dirty="0"/>
              <a:t> is highly correlated with venture investments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C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8597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Opt 1">
  <p:cSld name="Title Slide">
    <p:bg>
      <p:bgPr>
        <a:solidFill>
          <a:srgbClr val="1F2937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1"/>
          <p:cNvSpPr/>
          <p:nvPr/>
        </p:nvSpPr>
        <p:spPr>
          <a:xfrm>
            <a:off x="3712375" y="-2375"/>
            <a:ext cx="5436400" cy="5155400"/>
          </a:xfrm>
          <a:custGeom>
            <a:avLst/>
            <a:gdLst/>
            <a:ahLst/>
            <a:cxnLst/>
            <a:rect l="l" t="t" r="r" b="b"/>
            <a:pathLst>
              <a:path w="217456" h="206216" extrusionOk="0">
                <a:moveTo>
                  <a:pt x="217456" y="0"/>
                </a:moveTo>
                <a:lnTo>
                  <a:pt x="217360" y="205930"/>
                </a:lnTo>
                <a:lnTo>
                  <a:pt x="0" y="206216"/>
                </a:lnTo>
                <a:lnTo>
                  <a:pt x="137636" y="95"/>
                </a:lnTo>
                <a:close/>
              </a:path>
            </a:pathLst>
          </a:custGeom>
          <a:solidFill>
            <a:srgbClr val="00367C">
              <a:alpha val="49020"/>
            </a:srgbClr>
          </a:solidFill>
          <a:ln>
            <a:noFill/>
          </a:ln>
        </p:spPr>
      </p:sp>
      <p:pic>
        <p:nvPicPr>
          <p:cNvPr id="18" name="Google Shape;18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7007401" y="2199086"/>
            <a:ext cx="5141023" cy="71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1"/>
          <p:cNvSpPr txBox="1">
            <a:spLocks noGrp="1"/>
          </p:cNvSpPr>
          <p:nvPr>
            <p:ph type="ctrTitle"/>
          </p:nvPr>
        </p:nvSpPr>
        <p:spPr>
          <a:xfrm>
            <a:off x="365750" y="975725"/>
            <a:ext cx="4256100" cy="14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1"/>
          <p:cNvSpPr txBox="1">
            <a:spLocks noGrp="1"/>
          </p:cNvSpPr>
          <p:nvPr>
            <p:ph type="subTitle" idx="1"/>
          </p:nvPr>
        </p:nvSpPr>
        <p:spPr>
          <a:xfrm>
            <a:off x="365744" y="2472122"/>
            <a:ext cx="34653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i="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41"/>
          <p:cNvSpPr txBox="1"/>
          <p:nvPr/>
        </p:nvSpPr>
        <p:spPr>
          <a:xfrm>
            <a:off x="5317236" y="4795220"/>
            <a:ext cx="3086100" cy="1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" name="Google Shape;22;p41"/>
          <p:cNvSpPr txBox="1"/>
          <p:nvPr/>
        </p:nvSpPr>
        <p:spPr>
          <a:xfrm>
            <a:off x="6534200" y="4333513"/>
            <a:ext cx="194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rPr>
              <a:t>We</a:t>
            </a:r>
            <a:r>
              <a:rPr lang="en-CA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CA"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power</a:t>
            </a:r>
            <a:r>
              <a:rPr lang="en-CA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CA"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bold.</a:t>
            </a:r>
            <a:endParaRPr sz="18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" name="Google Shape;2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750" y="274325"/>
            <a:ext cx="985763" cy="34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6942" y="3575"/>
            <a:ext cx="564436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27">
          <p15:clr>
            <a:srgbClr val="FA7B17"/>
          </p15:clr>
        </p15:guide>
        <p15:guide id="2" pos="2052">
          <p15:clr>
            <a:srgbClr val="FA7B17"/>
          </p15:clr>
        </p15:guide>
        <p15:guide id="3" pos="4162">
          <p15:clr>
            <a:srgbClr val="FA7B17"/>
          </p15:clr>
        </p15:guide>
        <p15:guide id="4" pos="5607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 1">
  <p:cSld name="2_Section Header_1"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fe5fe7ee6d_0_20"/>
          <p:cNvSpPr txBox="1">
            <a:spLocks noGrp="1"/>
          </p:cNvSpPr>
          <p:nvPr>
            <p:ph type="ctrTitle"/>
          </p:nvPr>
        </p:nvSpPr>
        <p:spPr>
          <a:xfrm>
            <a:off x="3553904" y="2884602"/>
            <a:ext cx="49614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rmAutofit/>
          </a:bodyPr>
          <a:lstStyle>
            <a:lvl1pPr lvl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gfe5fe7ee6d_0_20"/>
          <p:cNvSpPr txBox="1">
            <a:spLocks noGrp="1"/>
          </p:cNvSpPr>
          <p:nvPr>
            <p:ph type="body" idx="1"/>
          </p:nvPr>
        </p:nvSpPr>
        <p:spPr>
          <a:xfrm>
            <a:off x="3553905" y="602456"/>
            <a:ext cx="4961400" cy="13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gfe5fe7ee6d_0_20"/>
          <p:cNvSpPr txBox="1">
            <a:spLocks noGrp="1"/>
          </p:cNvSpPr>
          <p:nvPr>
            <p:ph type="body" idx="2"/>
          </p:nvPr>
        </p:nvSpPr>
        <p:spPr>
          <a:xfrm>
            <a:off x="611188" y="2884488"/>
            <a:ext cx="27828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0"/>
              <a:buNone/>
              <a:defRPr sz="7200"/>
            </a:lvl1pPr>
            <a:lvl2pPr marL="914400" lvl="1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6" name="Google Shape;116;gfe5fe7ee6d_0_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7455673" y="1771650"/>
            <a:ext cx="51435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fe5fe7ee6d_0_20"/>
          <p:cNvSpPr txBox="1">
            <a:spLocks noGrp="1"/>
          </p:cNvSpPr>
          <p:nvPr>
            <p:ph type="ftr" idx="11"/>
          </p:nvPr>
        </p:nvSpPr>
        <p:spPr>
          <a:xfrm>
            <a:off x="6916925" y="4694025"/>
            <a:ext cx="12036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gfe5fe7ee6d_0_20"/>
          <p:cNvSpPr txBox="1">
            <a:spLocks noGrp="1"/>
          </p:cNvSpPr>
          <p:nvPr>
            <p:ph type="sldNum" idx="12"/>
          </p:nvPr>
        </p:nvSpPr>
        <p:spPr>
          <a:xfrm>
            <a:off x="8220450" y="4694062"/>
            <a:ext cx="2949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solidFill>
          <a:srgbClr val="1F2937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9"/>
          <p:cNvSpPr/>
          <p:nvPr/>
        </p:nvSpPr>
        <p:spPr>
          <a:xfrm rot="10800000" flipH="1">
            <a:off x="0" y="-33"/>
            <a:ext cx="703500" cy="1572600"/>
          </a:xfrm>
          <a:prstGeom prst="rtTriangle">
            <a:avLst/>
          </a:prstGeom>
          <a:gradFill>
            <a:gsLst>
              <a:gs pos="0">
                <a:srgbClr val="006AC3"/>
              </a:gs>
              <a:gs pos="58000">
                <a:srgbClr val="215ABC"/>
              </a:gs>
              <a:gs pos="100000">
                <a:srgbClr val="BFDAF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49"/>
          <p:cNvSpPr/>
          <p:nvPr/>
        </p:nvSpPr>
        <p:spPr>
          <a:xfrm flipH="1">
            <a:off x="8078400" y="2760945"/>
            <a:ext cx="1065600" cy="2382600"/>
          </a:xfrm>
          <a:prstGeom prst="rtTriangle">
            <a:avLst/>
          </a:prstGeom>
          <a:gradFill>
            <a:gsLst>
              <a:gs pos="0">
                <a:srgbClr val="FDC322"/>
              </a:gs>
              <a:gs pos="100000">
                <a:srgbClr val="ED9838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9"/>
          <p:cNvSpPr txBox="1">
            <a:spLocks noGrp="1"/>
          </p:cNvSpPr>
          <p:nvPr>
            <p:ph type="ctrTitle"/>
          </p:nvPr>
        </p:nvSpPr>
        <p:spPr>
          <a:xfrm>
            <a:off x="611187" y="1586865"/>
            <a:ext cx="7904163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9"/>
          <p:cNvSpPr txBox="1">
            <a:spLocks noGrp="1"/>
          </p:cNvSpPr>
          <p:nvPr>
            <p:ph type="sldNum" idx="12"/>
          </p:nvPr>
        </p:nvSpPr>
        <p:spPr>
          <a:xfrm>
            <a:off x="8220450" y="4694062"/>
            <a:ext cx="2949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F4F4F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F4F4F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F4F4F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F4F4F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F4F4F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F4F4F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F4F4F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F4F4F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F4F4F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24" name="Google Shape;124;p49"/>
          <p:cNvSpPr txBox="1">
            <a:spLocks noGrp="1"/>
          </p:cNvSpPr>
          <p:nvPr>
            <p:ph type="sldNum" idx="2"/>
          </p:nvPr>
        </p:nvSpPr>
        <p:spPr>
          <a:xfrm>
            <a:off x="8220450" y="4694062"/>
            <a:ext cx="2949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25" name="Google Shape;125;p49"/>
          <p:cNvSpPr txBox="1">
            <a:spLocks noGrp="1"/>
          </p:cNvSpPr>
          <p:nvPr>
            <p:ph type="ftr" idx="11"/>
          </p:nvPr>
        </p:nvSpPr>
        <p:spPr>
          <a:xfrm>
            <a:off x="6916925" y="4694025"/>
            <a:ext cx="12036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6" name="Google Shape;126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1200" y="4597425"/>
            <a:ext cx="593035" cy="20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bg>
      <p:bgPr>
        <a:solidFill>
          <a:srgbClr val="F4F4F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0"/>
          <p:cNvSpPr/>
          <p:nvPr/>
        </p:nvSpPr>
        <p:spPr>
          <a:xfrm flipH="1">
            <a:off x="8078400" y="2760945"/>
            <a:ext cx="1065600" cy="2382600"/>
          </a:xfrm>
          <a:prstGeom prst="rtTriangle">
            <a:avLst/>
          </a:prstGeom>
          <a:gradFill>
            <a:gsLst>
              <a:gs pos="0">
                <a:srgbClr val="E9E01D"/>
              </a:gs>
              <a:gs pos="100000">
                <a:srgbClr val="958F1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50"/>
          <p:cNvSpPr txBox="1">
            <a:spLocks noGrp="1"/>
          </p:cNvSpPr>
          <p:nvPr>
            <p:ph type="ctrTitle"/>
          </p:nvPr>
        </p:nvSpPr>
        <p:spPr>
          <a:xfrm>
            <a:off x="611188" y="1586865"/>
            <a:ext cx="790416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3600"/>
              <a:buFont typeface="Arial"/>
              <a:buNone/>
              <a:defRPr sz="3600">
                <a:solidFill>
                  <a:srgbClr val="1F293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50"/>
          <p:cNvSpPr txBox="1">
            <a:spLocks noGrp="1"/>
          </p:cNvSpPr>
          <p:nvPr>
            <p:ph type="sldNum" idx="12"/>
          </p:nvPr>
        </p:nvSpPr>
        <p:spPr>
          <a:xfrm>
            <a:off x="8220450" y="4694062"/>
            <a:ext cx="2949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131" name="Google Shape;131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7455673" y="1771650"/>
            <a:ext cx="51435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50"/>
          <p:cNvSpPr txBox="1">
            <a:spLocks noGrp="1"/>
          </p:cNvSpPr>
          <p:nvPr>
            <p:ph type="sldNum" idx="2"/>
          </p:nvPr>
        </p:nvSpPr>
        <p:spPr>
          <a:xfrm>
            <a:off x="8220450" y="4694062"/>
            <a:ext cx="2949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33" name="Google Shape;133;p50"/>
          <p:cNvSpPr txBox="1">
            <a:spLocks noGrp="1"/>
          </p:cNvSpPr>
          <p:nvPr>
            <p:ph type="ftr" idx="11"/>
          </p:nvPr>
        </p:nvSpPr>
        <p:spPr>
          <a:xfrm>
            <a:off x="6916925" y="4694025"/>
            <a:ext cx="12036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50"/>
          <p:cNvSpPr/>
          <p:nvPr/>
        </p:nvSpPr>
        <p:spPr>
          <a:xfrm rot="10800000" flipH="1">
            <a:off x="0" y="-34"/>
            <a:ext cx="703500" cy="1572600"/>
          </a:xfrm>
          <a:prstGeom prst="rtTriangle">
            <a:avLst/>
          </a:prstGeom>
          <a:gradFill>
            <a:gsLst>
              <a:gs pos="0">
                <a:srgbClr val="6FA8DC"/>
              </a:gs>
              <a:gs pos="43000">
                <a:srgbClr val="6FA8DC"/>
              </a:gs>
              <a:gs pos="100000">
                <a:srgbClr val="3D85C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 1">
  <p:cSld name="1_Section Header_1">
    <p:bg>
      <p:bgPr>
        <a:solidFill>
          <a:srgbClr val="F4F4F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37b4de1d3_0_40"/>
          <p:cNvSpPr/>
          <p:nvPr/>
        </p:nvSpPr>
        <p:spPr>
          <a:xfrm flipH="1">
            <a:off x="8078400" y="2760945"/>
            <a:ext cx="1065600" cy="2382600"/>
          </a:xfrm>
          <a:prstGeom prst="rtTriangle">
            <a:avLst/>
          </a:prstGeom>
          <a:gradFill>
            <a:gsLst>
              <a:gs pos="0">
                <a:srgbClr val="BFCBD9"/>
              </a:gs>
              <a:gs pos="8000">
                <a:srgbClr val="BFCBD9"/>
              </a:gs>
              <a:gs pos="80000">
                <a:srgbClr val="215ABC"/>
              </a:gs>
              <a:gs pos="100000">
                <a:srgbClr val="40658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1537b4de1d3_0_40"/>
          <p:cNvSpPr/>
          <p:nvPr/>
        </p:nvSpPr>
        <p:spPr>
          <a:xfrm rot="10800000" flipH="1">
            <a:off x="0" y="-34"/>
            <a:ext cx="703500" cy="1572600"/>
          </a:xfrm>
          <a:prstGeom prst="rtTriangle">
            <a:avLst/>
          </a:prstGeom>
          <a:gradFill>
            <a:gsLst>
              <a:gs pos="0">
                <a:srgbClr val="624A08"/>
              </a:gs>
              <a:gs pos="100000">
                <a:srgbClr val="A38534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1537b4de1d3_0_40"/>
          <p:cNvSpPr txBox="1">
            <a:spLocks noGrp="1"/>
          </p:cNvSpPr>
          <p:nvPr>
            <p:ph type="ctrTitle"/>
          </p:nvPr>
        </p:nvSpPr>
        <p:spPr>
          <a:xfrm>
            <a:off x="611188" y="1586865"/>
            <a:ext cx="7904100" cy="19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3600"/>
              <a:buFont typeface="Arial"/>
              <a:buNone/>
              <a:defRPr sz="3600">
                <a:solidFill>
                  <a:srgbClr val="1F293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1537b4de1d3_0_40"/>
          <p:cNvSpPr txBox="1">
            <a:spLocks noGrp="1"/>
          </p:cNvSpPr>
          <p:nvPr>
            <p:ph type="sldNum" idx="12"/>
          </p:nvPr>
        </p:nvSpPr>
        <p:spPr>
          <a:xfrm>
            <a:off x="8220450" y="4694062"/>
            <a:ext cx="2949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140" name="Google Shape;140;g1537b4de1d3_0_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7455673" y="1771650"/>
            <a:ext cx="51435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1537b4de1d3_0_40"/>
          <p:cNvSpPr txBox="1">
            <a:spLocks noGrp="1"/>
          </p:cNvSpPr>
          <p:nvPr>
            <p:ph type="sldNum" idx="2"/>
          </p:nvPr>
        </p:nvSpPr>
        <p:spPr>
          <a:xfrm>
            <a:off x="8220450" y="4694062"/>
            <a:ext cx="2949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42" name="Google Shape;142;g1537b4de1d3_0_40"/>
          <p:cNvSpPr txBox="1">
            <a:spLocks noGrp="1"/>
          </p:cNvSpPr>
          <p:nvPr>
            <p:ph type="ftr" idx="11"/>
          </p:nvPr>
        </p:nvSpPr>
        <p:spPr>
          <a:xfrm>
            <a:off x="6916925" y="4694025"/>
            <a:ext cx="12036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_1">
    <p:bg>
      <p:bgPr>
        <a:solidFill>
          <a:schemeClr val="dk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fe5fe7ee6d_0_6"/>
          <p:cNvSpPr txBox="1">
            <a:spLocks noGrp="1"/>
          </p:cNvSpPr>
          <p:nvPr>
            <p:ph type="body" idx="1"/>
          </p:nvPr>
        </p:nvSpPr>
        <p:spPr>
          <a:xfrm>
            <a:off x="611200" y="3651637"/>
            <a:ext cx="79041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sz="600">
                <a:solidFill>
                  <a:schemeClr val="lt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marL="1371600" lvl="2" indent="-3429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gfe5fe7ee6d_0_6"/>
          <p:cNvSpPr txBox="1">
            <a:spLocks noGrp="1"/>
          </p:cNvSpPr>
          <p:nvPr>
            <p:ph type="title"/>
          </p:nvPr>
        </p:nvSpPr>
        <p:spPr>
          <a:xfrm>
            <a:off x="611200" y="391824"/>
            <a:ext cx="79041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lvl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gfe5fe7ee6d_0_6"/>
          <p:cNvSpPr txBox="1">
            <a:spLocks noGrp="1"/>
          </p:cNvSpPr>
          <p:nvPr>
            <p:ph type="body" idx="2"/>
          </p:nvPr>
        </p:nvSpPr>
        <p:spPr>
          <a:xfrm>
            <a:off x="611188" y="1115655"/>
            <a:ext cx="7904100" cy="23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marL="457200" lvl="0" indent="-304800" algn="l" rtl="0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1pPr>
            <a:lvl2pPr marL="914400" lvl="1" indent="-295275" algn="l" rtl="0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</a:defRPr>
            </a:lvl2pPr>
            <a:lvl3pPr marL="1371600" lvl="2" indent="-292100" algn="l" rtl="0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>
                <a:solidFill>
                  <a:schemeClr val="lt1"/>
                </a:solidFill>
              </a:defRPr>
            </a:lvl3pPr>
            <a:lvl4pPr marL="1828800" lvl="3" indent="-285750" algn="l" rtl="0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>
                <a:solidFill>
                  <a:schemeClr val="lt1"/>
                </a:solidFill>
              </a:defRPr>
            </a:lvl4pPr>
            <a:lvl5pPr marL="2286000" lvl="4" indent="-285750" algn="l" rtl="0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gfe5fe7ee6d_0_6"/>
          <p:cNvSpPr txBox="1">
            <a:spLocks noGrp="1"/>
          </p:cNvSpPr>
          <p:nvPr>
            <p:ph type="sldNum" idx="12"/>
          </p:nvPr>
        </p:nvSpPr>
        <p:spPr>
          <a:xfrm>
            <a:off x="8220450" y="4694062"/>
            <a:ext cx="2949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54" name="Google Shape;154;gfe5fe7ee6d_0_6"/>
          <p:cNvSpPr txBox="1">
            <a:spLocks noGrp="1"/>
          </p:cNvSpPr>
          <p:nvPr>
            <p:ph type="ftr" idx="11"/>
          </p:nvPr>
        </p:nvSpPr>
        <p:spPr>
          <a:xfrm>
            <a:off x="6916925" y="4694025"/>
            <a:ext cx="12036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5" name="Google Shape;155;gfe5fe7ee6d_0_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1200" y="4597425"/>
            <a:ext cx="593035" cy="20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lumn 1">
  <p:cSld name="5_Column_1">
    <p:bg>
      <p:bgPr>
        <a:solidFill>
          <a:schemeClr val="dk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fe5fe7ee6d_0_35"/>
          <p:cNvSpPr txBox="1">
            <a:spLocks noGrp="1"/>
          </p:cNvSpPr>
          <p:nvPr>
            <p:ph type="title"/>
          </p:nvPr>
        </p:nvSpPr>
        <p:spPr>
          <a:xfrm>
            <a:off x="611200" y="391824"/>
            <a:ext cx="79041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lvl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gfe5fe7ee6d_0_35"/>
          <p:cNvSpPr txBox="1">
            <a:spLocks noGrp="1"/>
          </p:cNvSpPr>
          <p:nvPr>
            <p:ph type="body" idx="1"/>
          </p:nvPr>
        </p:nvSpPr>
        <p:spPr>
          <a:xfrm>
            <a:off x="611163" y="1586392"/>
            <a:ext cx="7904100" cy="24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marL="457200" lvl="0" indent="-304800" algn="l" rtl="0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Char char="•"/>
              <a:defRPr sz="12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04800" algn="l" rtl="0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Char char="•"/>
              <a:defRPr sz="12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04800" algn="l" rtl="0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3pPr>
            <a:lvl4pPr marL="1828800" lvl="3" indent="-304800" algn="l" rtl="0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Char char="•"/>
              <a:defRPr sz="12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04800" algn="l" rtl="0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Char char="•"/>
              <a:defRPr sz="12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•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•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•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•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65" name="Google Shape;165;gfe5fe7ee6d_0_35"/>
          <p:cNvSpPr txBox="1">
            <a:spLocks noGrp="1"/>
          </p:cNvSpPr>
          <p:nvPr>
            <p:ph type="body" idx="2"/>
          </p:nvPr>
        </p:nvSpPr>
        <p:spPr>
          <a:xfrm>
            <a:off x="611163" y="1111200"/>
            <a:ext cx="7904100" cy="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None/>
              <a:defRPr sz="1400" i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50"/>
              <a:buFont typeface="Roboto Light"/>
              <a:buNone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50"/>
              <a:buFont typeface="Roboto Light"/>
              <a:buNone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•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•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•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•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66" name="Google Shape;166;gfe5fe7ee6d_0_35"/>
          <p:cNvSpPr txBox="1">
            <a:spLocks noGrp="1"/>
          </p:cNvSpPr>
          <p:nvPr>
            <p:ph type="sldNum" idx="12"/>
          </p:nvPr>
        </p:nvSpPr>
        <p:spPr>
          <a:xfrm>
            <a:off x="8220450" y="4694062"/>
            <a:ext cx="2949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67" name="Google Shape;167;gfe5fe7ee6d_0_35"/>
          <p:cNvSpPr txBox="1">
            <a:spLocks noGrp="1"/>
          </p:cNvSpPr>
          <p:nvPr>
            <p:ph type="ftr" idx="11"/>
          </p:nvPr>
        </p:nvSpPr>
        <p:spPr>
          <a:xfrm>
            <a:off x="6916925" y="4694025"/>
            <a:ext cx="12036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8" name="Google Shape;168;gfe5fe7ee6d_0_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1200" y="4597425"/>
            <a:ext cx="593035" cy="20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 1">
  <p:cSld name="2_Title and Content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fe5fe7ee6d_0_49"/>
          <p:cNvSpPr/>
          <p:nvPr/>
        </p:nvSpPr>
        <p:spPr>
          <a:xfrm>
            <a:off x="4155425" y="0"/>
            <a:ext cx="4988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fe5fe7ee6d_0_49"/>
          <p:cNvSpPr txBox="1">
            <a:spLocks noGrp="1"/>
          </p:cNvSpPr>
          <p:nvPr>
            <p:ph type="title"/>
          </p:nvPr>
        </p:nvSpPr>
        <p:spPr>
          <a:xfrm>
            <a:off x="611200" y="787950"/>
            <a:ext cx="2751000" cy="31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ctr" anchorCtr="0">
            <a:noAutofit/>
          </a:bodyPr>
          <a:lstStyle>
            <a:lvl1pPr lvl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gfe5fe7ee6d_0_49"/>
          <p:cNvSpPr txBox="1">
            <a:spLocks noGrp="1"/>
          </p:cNvSpPr>
          <p:nvPr>
            <p:ph type="body" idx="1"/>
          </p:nvPr>
        </p:nvSpPr>
        <p:spPr>
          <a:xfrm>
            <a:off x="4723050" y="787950"/>
            <a:ext cx="3792300" cy="31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L="457200" lvl="0" indent="-304800" algn="l" rtl="0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Light"/>
              <a:buChar char="•"/>
              <a:defRPr sz="12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95275" algn="l" rtl="0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050"/>
              <a:buFont typeface="Roboto Light"/>
              <a:buChar char="•"/>
              <a:defRPr sz="105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92100" algn="l" rtl="0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000"/>
              <a:buChar char="•"/>
              <a:defRPr sz="1000">
                <a:solidFill>
                  <a:schemeClr val="lt2"/>
                </a:solidFill>
              </a:defRPr>
            </a:lvl3pPr>
            <a:lvl4pPr marL="1828800" lvl="3" indent="-285750" algn="l" rtl="0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Light"/>
              <a:buChar char="•"/>
              <a:defRPr sz="9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85750" algn="l" rtl="0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Light"/>
              <a:buChar char="•"/>
              <a:defRPr sz="9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 Light"/>
              <a:buChar char="•"/>
              <a:defRPr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 Light"/>
              <a:buChar char="•"/>
              <a:defRPr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 Light"/>
              <a:buChar char="•"/>
              <a:defRPr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 Light"/>
              <a:buChar char="•"/>
              <a:defRPr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80" name="Google Shape;180;gfe5fe7ee6d_0_49"/>
          <p:cNvSpPr txBox="1">
            <a:spLocks noGrp="1"/>
          </p:cNvSpPr>
          <p:nvPr>
            <p:ph type="sldNum" idx="12"/>
          </p:nvPr>
        </p:nvSpPr>
        <p:spPr>
          <a:xfrm>
            <a:off x="8220450" y="4694062"/>
            <a:ext cx="2949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81" name="Google Shape;181;gfe5fe7ee6d_0_49"/>
          <p:cNvSpPr txBox="1">
            <a:spLocks noGrp="1"/>
          </p:cNvSpPr>
          <p:nvPr>
            <p:ph type="ftr" idx="11"/>
          </p:nvPr>
        </p:nvSpPr>
        <p:spPr>
          <a:xfrm>
            <a:off x="6916925" y="4694025"/>
            <a:ext cx="12036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lumn 1">
  <p:cSld name="2_Column_1">
    <p:bg>
      <p:bgPr>
        <a:solidFill>
          <a:schemeClr val="dk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fe5fe7ee6d_0_64"/>
          <p:cNvSpPr txBox="1">
            <a:spLocks noGrp="1"/>
          </p:cNvSpPr>
          <p:nvPr>
            <p:ph type="title"/>
          </p:nvPr>
        </p:nvSpPr>
        <p:spPr>
          <a:xfrm>
            <a:off x="611200" y="391824"/>
            <a:ext cx="79041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lvl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gfe5fe7ee6d_0_64"/>
          <p:cNvSpPr txBox="1">
            <a:spLocks noGrp="1"/>
          </p:cNvSpPr>
          <p:nvPr>
            <p:ph type="body" idx="1"/>
          </p:nvPr>
        </p:nvSpPr>
        <p:spPr>
          <a:xfrm>
            <a:off x="611188" y="1964267"/>
            <a:ext cx="3792600" cy="24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marL="457200" lvl="0" indent="-304800" algn="l" rtl="0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Char char="•"/>
              <a:defRPr sz="12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04800" algn="l" rtl="0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Char char="•"/>
              <a:defRPr sz="12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04800" algn="l" rtl="0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3pPr>
            <a:lvl4pPr marL="1828800" lvl="3" indent="-304800" algn="l" rtl="0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Char char="•"/>
              <a:defRPr sz="12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04800" algn="l" rtl="0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Char char="•"/>
              <a:defRPr sz="12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•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•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•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•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93" name="Google Shape;193;gfe5fe7ee6d_0_64"/>
          <p:cNvSpPr txBox="1">
            <a:spLocks noGrp="1"/>
          </p:cNvSpPr>
          <p:nvPr>
            <p:ph type="body" idx="2"/>
          </p:nvPr>
        </p:nvSpPr>
        <p:spPr>
          <a:xfrm>
            <a:off x="4722692" y="1964267"/>
            <a:ext cx="3792600" cy="24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marL="457200" lvl="0" indent="-304800" algn="l" rtl="0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Char char="•"/>
              <a:defRPr sz="12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04800" algn="l" rtl="0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Char char="•"/>
              <a:defRPr sz="12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04800" algn="l" rtl="0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3pPr>
            <a:lvl4pPr marL="1828800" lvl="3" indent="-304800" algn="l" rtl="0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Char char="•"/>
              <a:defRPr sz="12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04800" algn="l" rtl="0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Char char="•"/>
              <a:defRPr sz="12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•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•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•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•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94" name="Google Shape;194;gfe5fe7ee6d_0_64"/>
          <p:cNvSpPr txBox="1">
            <a:spLocks noGrp="1"/>
          </p:cNvSpPr>
          <p:nvPr>
            <p:ph type="body" idx="3"/>
          </p:nvPr>
        </p:nvSpPr>
        <p:spPr>
          <a:xfrm>
            <a:off x="611188" y="1489075"/>
            <a:ext cx="3792600" cy="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None/>
              <a:defRPr sz="1400" i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50"/>
              <a:buFont typeface="Roboto Light"/>
              <a:buNone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50"/>
              <a:buFont typeface="Roboto Light"/>
              <a:buNone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•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•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•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•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95" name="Google Shape;195;gfe5fe7ee6d_0_64"/>
          <p:cNvSpPr txBox="1">
            <a:spLocks noGrp="1"/>
          </p:cNvSpPr>
          <p:nvPr>
            <p:ph type="body" idx="4"/>
          </p:nvPr>
        </p:nvSpPr>
        <p:spPr>
          <a:xfrm>
            <a:off x="4716511" y="1489075"/>
            <a:ext cx="3792600" cy="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None/>
              <a:defRPr sz="1400" i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50"/>
              <a:buFont typeface="Roboto Light"/>
              <a:buNone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50"/>
              <a:buFont typeface="Roboto Light"/>
              <a:buNone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•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•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•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•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96" name="Google Shape;196;gfe5fe7ee6d_0_64"/>
          <p:cNvSpPr txBox="1">
            <a:spLocks noGrp="1"/>
          </p:cNvSpPr>
          <p:nvPr>
            <p:ph type="sldNum" idx="12"/>
          </p:nvPr>
        </p:nvSpPr>
        <p:spPr>
          <a:xfrm>
            <a:off x="8220450" y="4694062"/>
            <a:ext cx="2949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97" name="Google Shape;197;gfe5fe7ee6d_0_64"/>
          <p:cNvSpPr txBox="1">
            <a:spLocks noGrp="1"/>
          </p:cNvSpPr>
          <p:nvPr>
            <p:ph type="ftr" idx="11"/>
          </p:nvPr>
        </p:nvSpPr>
        <p:spPr>
          <a:xfrm>
            <a:off x="6916925" y="4694025"/>
            <a:ext cx="12036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8" name="Google Shape;198;gfe5fe7ee6d_0_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1200" y="4597425"/>
            <a:ext cx="593035" cy="20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1"/>
          <p:cNvSpPr>
            <a:spLocks noGrp="1"/>
          </p:cNvSpPr>
          <p:nvPr>
            <p:ph type="pic" idx="2"/>
          </p:nvPr>
        </p:nvSpPr>
        <p:spPr>
          <a:xfrm>
            <a:off x="0" y="0"/>
            <a:ext cx="4035425" cy="5143500"/>
          </a:xfrm>
          <a:prstGeom prst="rect">
            <a:avLst/>
          </a:prstGeom>
          <a:solidFill>
            <a:srgbClr val="F4F4F1"/>
          </a:solidFill>
          <a:ln>
            <a:noFill/>
          </a:ln>
        </p:spPr>
      </p:sp>
      <p:sp>
        <p:nvSpPr>
          <p:cNvPr id="272" name="Google Shape;272;p61"/>
          <p:cNvSpPr txBox="1">
            <a:spLocks noGrp="1"/>
          </p:cNvSpPr>
          <p:nvPr>
            <p:ph type="title"/>
          </p:nvPr>
        </p:nvSpPr>
        <p:spPr>
          <a:xfrm>
            <a:off x="4375429" y="622636"/>
            <a:ext cx="4139921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3" name="Google Shape;273;p61"/>
          <p:cNvSpPr txBox="1">
            <a:spLocks noGrp="1"/>
          </p:cNvSpPr>
          <p:nvPr>
            <p:ph type="body" idx="1"/>
          </p:nvPr>
        </p:nvSpPr>
        <p:spPr>
          <a:xfrm>
            <a:off x="4375429" y="1846672"/>
            <a:ext cx="4139921" cy="2306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marL="457200" lvl="0" indent="-304800" algn="l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5275" algn="l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2pPr>
            <a:lvl3pPr marL="1371600" lvl="2" indent="-292100" algn="l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algn="l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61"/>
          <p:cNvSpPr txBox="1">
            <a:spLocks noGrp="1"/>
          </p:cNvSpPr>
          <p:nvPr>
            <p:ph type="sldNum" idx="12"/>
          </p:nvPr>
        </p:nvSpPr>
        <p:spPr>
          <a:xfrm>
            <a:off x="8220450" y="4694062"/>
            <a:ext cx="2949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275" name="Google Shape;275;p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1200" y="4602175"/>
            <a:ext cx="579626" cy="20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61"/>
          <p:cNvSpPr txBox="1">
            <a:spLocks noGrp="1"/>
          </p:cNvSpPr>
          <p:nvPr>
            <p:ph type="ftr" idx="11"/>
          </p:nvPr>
        </p:nvSpPr>
        <p:spPr>
          <a:xfrm>
            <a:off x="6916925" y="4694025"/>
            <a:ext cx="12036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">
  <p:cSld name="6_Title 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66"/>
          <p:cNvSpPr txBox="1">
            <a:spLocks noGrp="1"/>
          </p:cNvSpPr>
          <p:nvPr>
            <p:ph type="sldNum" idx="12"/>
          </p:nvPr>
        </p:nvSpPr>
        <p:spPr>
          <a:xfrm>
            <a:off x="8220450" y="4694062"/>
            <a:ext cx="2949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305" name="Google Shape;305;p66"/>
          <p:cNvSpPr txBox="1">
            <a:spLocks noGrp="1"/>
          </p:cNvSpPr>
          <p:nvPr>
            <p:ph type="body" idx="1"/>
          </p:nvPr>
        </p:nvSpPr>
        <p:spPr>
          <a:xfrm>
            <a:off x="611188" y="1497879"/>
            <a:ext cx="3035779" cy="278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marL="457200" lvl="0" indent="-304800" algn="l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5275" algn="l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2pPr>
            <a:lvl3pPr marL="1371600" lvl="2" indent="-292100" algn="l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Light"/>
              <a:buChar char="•"/>
              <a:defRPr sz="9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85750" algn="l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6" name="Google Shape;306;p66"/>
          <p:cNvSpPr txBox="1">
            <a:spLocks noGrp="1"/>
          </p:cNvSpPr>
          <p:nvPr>
            <p:ph type="title"/>
          </p:nvPr>
        </p:nvSpPr>
        <p:spPr>
          <a:xfrm>
            <a:off x="611188" y="273844"/>
            <a:ext cx="3035779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66"/>
          <p:cNvSpPr txBox="1">
            <a:spLocks noGrp="1"/>
          </p:cNvSpPr>
          <p:nvPr>
            <p:ph type="ftr" idx="11"/>
          </p:nvPr>
        </p:nvSpPr>
        <p:spPr>
          <a:xfrm>
            <a:off x="6916925" y="4694025"/>
            <a:ext cx="12036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Opt 2">
  <p:cSld name="1_Title Slide">
    <p:bg>
      <p:bgPr>
        <a:solidFill>
          <a:schemeClr val="dk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2"/>
          <p:cNvSpPr txBox="1">
            <a:spLocks noGrp="1"/>
          </p:cNvSpPr>
          <p:nvPr>
            <p:ph type="ctrTitle"/>
          </p:nvPr>
        </p:nvSpPr>
        <p:spPr>
          <a:xfrm>
            <a:off x="365750" y="975725"/>
            <a:ext cx="4256100" cy="14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2"/>
          <p:cNvSpPr txBox="1">
            <a:spLocks noGrp="1"/>
          </p:cNvSpPr>
          <p:nvPr>
            <p:ph type="subTitle" idx="1"/>
          </p:nvPr>
        </p:nvSpPr>
        <p:spPr>
          <a:xfrm>
            <a:off x="365744" y="2472122"/>
            <a:ext cx="34653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i="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2"/>
          <p:cNvSpPr txBox="1"/>
          <p:nvPr/>
        </p:nvSpPr>
        <p:spPr>
          <a:xfrm>
            <a:off x="6684225" y="4493572"/>
            <a:ext cx="194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 power bold.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" name="Google Shape;29;p42"/>
          <p:cNvSpPr txBox="1"/>
          <p:nvPr/>
        </p:nvSpPr>
        <p:spPr>
          <a:xfrm>
            <a:off x="5317236" y="4795220"/>
            <a:ext cx="3086100" cy="1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0" name="Google Shape;30;p42"/>
          <p:cNvSpPr txBox="1"/>
          <p:nvPr/>
        </p:nvSpPr>
        <p:spPr>
          <a:xfrm>
            <a:off x="6534200" y="4333513"/>
            <a:ext cx="194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rPr>
              <a:t>We</a:t>
            </a:r>
            <a:r>
              <a:rPr lang="en-CA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CA"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power</a:t>
            </a:r>
            <a:r>
              <a:rPr lang="en-CA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CA"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bold.</a:t>
            </a:r>
            <a:endParaRPr sz="18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" name="Google Shape;31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5750" y="274325"/>
            <a:ext cx="985763" cy="34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2675" y="0"/>
            <a:ext cx="563472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7007401" y="2199086"/>
            <a:ext cx="5141023" cy="71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olumn">
  <p:cSld name="6_Column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67"/>
          <p:cNvSpPr txBox="1">
            <a:spLocks noGrp="1"/>
          </p:cNvSpPr>
          <p:nvPr>
            <p:ph type="body" idx="1"/>
          </p:nvPr>
        </p:nvSpPr>
        <p:spPr>
          <a:xfrm>
            <a:off x="611188" y="1964267"/>
            <a:ext cx="3792658" cy="2445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 sz="12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28600" algn="l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 sz="12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28600" algn="l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 sz="12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28600" algn="l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 sz="12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10" name="Google Shape;310;p67"/>
          <p:cNvSpPr txBox="1">
            <a:spLocks noGrp="1"/>
          </p:cNvSpPr>
          <p:nvPr>
            <p:ph type="body" idx="2"/>
          </p:nvPr>
        </p:nvSpPr>
        <p:spPr>
          <a:xfrm>
            <a:off x="4722692" y="1964267"/>
            <a:ext cx="3792658" cy="2445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 sz="12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28600" algn="l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 sz="12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28600" algn="l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 sz="12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28600" algn="l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 sz="12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11" name="Google Shape;311;p67"/>
          <p:cNvSpPr txBox="1">
            <a:spLocks noGrp="1"/>
          </p:cNvSpPr>
          <p:nvPr>
            <p:ph type="sldNum" idx="12"/>
          </p:nvPr>
        </p:nvSpPr>
        <p:spPr>
          <a:xfrm>
            <a:off x="8220450" y="4694062"/>
            <a:ext cx="2949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312" name="Google Shape;312;p67"/>
          <p:cNvSpPr txBox="1">
            <a:spLocks noGrp="1"/>
          </p:cNvSpPr>
          <p:nvPr>
            <p:ph type="ftr" idx="11"/>
          </p:nvPr>
        </p:nvSpPr>
        <p:spPr>
          <a:xfrm>
            <a:off x="6916925" y="4694025"/>
            <a:ext cx="12036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ection Header">
  <p:cSld name="5_Section Header">
    <p:bg>
      <p:bgPr>
        <a:solidFill>
          <a:schemeClr val="dk1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70"/>
          <p:cNvSpPr txBox="1">
            <a:spLocks noGrp="1"/>
          </p:cNvSpPr>
          <p:nvPr>
            <p:ph type="ctrTitle"/>
          </p:nvPr>
        </p:nvSpPr>
        <p:spPr>
          <a:xfrm>
            <a:off x="611188" y="826967"/>
            <a:ext cx="6256972" cy="3489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70"/>
          <p:cNvSpPr txBox="1">
            <a:spLocks noGrp="1"/>
          </p:cNvSpPr>
          <p:nvPr>
            <p:ph type="sldNum" idx="12"/>
          </p:nvPr>
        </p:nvSpPr>
        <p:spPr>
          <a:xfrm>
            <a:off x="8220450" y="4694062"/>
            <a:ext cx="2949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330" name="Google Shape;330;p70"/>
          <p:cNvSpPr txBox="1">
            <a:spLocks noGrp="1"/>
          </p:cNvSpPr>
          <p:nvPr>
            <p:ph type="ftr" idx="11"/>
          </p:nvPr>
        </p:nvSpPr>
        <p:spPr>
          <a:xfrm>
            <a:off x="6916925" y="4694025"/>
            <a:ext cx="12036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31" name="Google Shape;331;p7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1200" y="4597425"/>
            <a:ext cx="593035" cy="20785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70"/>
          <p:cNvSpPr/>
          <p:nvPr/>
        </p:nvSpPr>
        <p:spPr>
          <a:xfrm rot="10800000" flipH="1">
            <a:off x="0" y="-33"/>
            <a:ext cx="703500" cy="1572600"/>
          </a:xfrm>
          <a:prstGeom prst="rtTriangle">
            <a:avLst/>
          </a:prstGeom>
          <a:gradFill>
            <a:gsLst>
              <a:gs pos="0">
                <a:schemeClr val="accent6"/>
              </a:gs>
              <a:gs pos="100000">
                <a:srgbClr val="8EF2FE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70"/>
          <p:cNvSpPr/>
          <p:nvPr/>
        </p:nvSpPr>
        <p:spPr>
          <a:xfrm flipH="1">
            <a:off x="8078400" y="2760945"/>
            <a:ext cx="1065600" cy="2382600"/>
          </a:xfrm>
          <a:prstGeom prst="rtTriangle">
            <a:avLst/>
          </a:prstGeom>
          <a:gradFill>
            <a:gsLst>
              <a:gs pos="0">
                <a:srgbClr val="3177EE">
                  <a:alpha val="9800"/>
                </a:srgbClr>
              </a:gs>
              <a:gs pos="44000">
                <a:srgbClr val="215ABC">
                  <a:alpha val="9800"/>
                </a:srgbClr>
              </a:gs>
              <a:gs pos="100000">
                <a:srgbClr val="113D8A">
                  <a:alpha val="98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ection Header 1">
  <p:cSld name="5_Section Header_1">
    <p:bg>
      <p:bgPr>
        <a:solidFill>
          <a:schemeClr val="dk1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509268dece_0_132"/>
          <p:cNvSpPr/>
          <p:nvPr/>
        </p:nvSpPr>
        <p:spPr>
          <a:xfrm flipH="1">
            <a:off x="8078400" y="2760945"/>
            <a:ext cx="1065600" cy="2382600"/>
          </a:xfrm>
          <a:prstGeom prst="rtTriangle">
            <a:avLst/>
          </a:prstGeom>
          <a:gradFill>
            <a:gsLst>
              <a:gs pos="0">
                <a:srgbClr val="113D8A"/>
              </a:gs>
              <a:gs pos="44000">
                <a:srgbClr val="215ABC"/>
              </a:gs>
              <a:gs pos="100000">
                <a:srgbClr val="215ABC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1509268dece_0_132"/>
          <p:cNvSpPr/>
          <p:nvPr/>
        </p:nvSpPr>
        <p:spPr>
          <a:xfrm rot="10800000" flipH="1">
            <a:off x="0" y="-33"/>
            <a:ext cx="703500" cy="1572600"/>
          </a:xfrm>
          <a:prstGeom prst="rtTriangle">
            <a:avLst/>
          </a:prstGeom>
          <a:gradFill>
            <a:gsLst>
              <a:gs pos="0">
                <a:srgbClr val="FDC322"/>
              </a:gs>
              <a:gs pos="100000">
                <a:srgbClr val="ED9838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g1509268dece_0_132"/>
          <p:cNvSpPr txBox="1">
            <a:spLocks noGrp="1"/>
          </p:cNvSpPr>
          <p:nvPr>
            <p:ph type="ctrTitle"/>
          </p:nvPr>
        </p:nvSpPr>
        <p:spPr>
          <a:xfrm>
            <a:off x="611188" y="826967"/>
            <a:ext cx="6257100" cy="3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lvl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g1509268dece_0_132"/>
          <p:cNvSpPr txBox="1">
            <a:spLocks noGrp="1"/>
          </p:cNvSpPr>
          <p:nvPr>
            <p:ph type="sldNum" idx="12"/>
          </p:nvPr>
        </p:nvSpPr>
        <p:spPr>
          <a:xfrm>
            <a:off x="8220450" y="4694062"/>
            <a:ext cx="2949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339" name="Google Shape;339;g1509268dece_0_132"/>
          <p:cNvSpPr txBox="1">
            <a:spLocks noGrp="1"/>
          </p:cNvSpPr>
          <p:nvPr>
            <p:ph type="ctrTitle" idx="2"/>
          </p:nvPr>
        </p:nvSpPr>
        <p:spPr>
          <a:xfrm>
            <a:off x="611188" y="826967"/>
            <a:ext cx="6257100" cy="3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lvl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g1509268dece_0_132"/>
          <p:cNvSpPr txBox="1">
            <a:spLocks noGrp="1"/>
          </p:cNvSpPr>
          <p:nvPr>
            <p:ph type="ftr" idx="11"/>
          </p:nvPr>
        </p:nvSpPr>
        <p:spPr>
          <a:xfrm>
            <a:off x="6916925" y="4694025"/>
            <a:ext cx="12036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41" name="Google Shape;341;g1509268dece_0_1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1200" y="4597425"/>
            <a:ext cx="593035" cy="20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71"/>
          <p:cNvSpPr txBox="1">
            <a:spLocks noGrp="1"/>
          </p:cNvSpPr>
          <p:nvPr>
            <p:ph type="title"/>
          </p:nvPr>
        </p:nvSpPr>
        <p:spPr>
          <a:xfrm>
            <a:off x="611188" y="391832"/>
            <a:ext cx="3183600" cy="31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4" name="Google Shape;344;p71"/>
          <p:cNvSpPr txBox="1">
            <a:spLocks noGrp="1"/>
          </p:cNvSpPr>
          <p:nvPr>
            <p:ph type="body" idx="1"/>
          </p:nvPr>
        </p:nvSpPr>
        <p:spPr>
          <a:xfrm>
            <a:off x="4096512" y="391832"/>
            <a:ext cx="4418700" cy="31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marL="457200" lvl="0" indent="-304800" algn="l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•"/>
              <a:defRPr sz="12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95275" algn="l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Roboto Light"/>
              <a:buChar char="•"/>
              <a:defRPr sz="105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92100" algn="l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Light"/>
              <a:buChar char="•"/>
              <a:defRPr sz="9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85750" algn="l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Light"/>
              <a:buChar char="•"/>
              <a:defRPr sz="9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45" name="Google Shape;345;p71"/>
          <p:cNvSpPr txBox="1">
            <a:spLocks noGrp="1"/>
          </p:cNvSpPr>
          <p:nvPr>
            <p:ph type="sldNum" idx="12"/>
          </p:nvPr>
        </p:nvSpPr>
        <p:spPr>
          <a:xfrm>
            <a:off x="8220450" y="4694062"/>
            <a:ext cx="2949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346" name="Google Shape;346;p71"/>
          <p:cNvSpPr txBox="1">
            <a:spLocks noGrp="1"/>
          </p:cNvSpPr>
          <p:nvPr>
            <p:ph type="ftr" idx="11"/>
          </p:nvPr>
        </p:nvSpPr>
        <p:spPr>
          <a:xfrm>
            <a:off x="6916925" y="4694025"/>
            <a:ext cx="12036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72"/>
          <p:cNvSpPr txBox="1">
            <a:spLocks noGrp="1"/>
          </p:cNvSpPr>
          <p:nvPr>
            <p:ph type="title"/>
          </p:nvPr>
        </p:nvSpPr>
        <p:spPr>
          <a:xfrm>
            <a:off x="611200" y="391825"/>
            <a:ext cx="79041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72"/>
          <p:cNvSpPr txBox="1">
            <a:spLocks noGrp="1"/>
          </p:cNvSpPr>
          <p:nvPr>
            <p:ph type="body" idx="1"/>
          </p:nvPr>
        </p:nvSpPr>
        <p:spPr>
          <a:xfrm>
            <a:off x="628650" y="108396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50" name="Google Shape;350;p72"/>
          <p:cNvSpPr txBox="1">
            <a:spLocks noGrp="1"/>
          </p:cNvSpPr>
          <p:nvPr>
            <p:ph type="body" idx="2"/>
          </p:nvPr>
        </p:nvSpPr>
        <p:spPr>
          <a:xfrm>
            <a:off x="4629150" y="108396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51" name="Google Shape;351;p72"/>
          <p:cNvSpPr txBox="1">
            <a:spLocks noGrp="1"/>
          </p:cNvSpPr>
          <p:nvPr>
            <p:ph type="sldNum" idx="12"/>
          </p:nvPr>
        </p:nvSpPr>
        <p:spPr>
          <a:xfrm>
            <a:off x="8220450" y="4694062"/>
            <a:ext cx="2949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352" name="Google Shape;352;p72"/>
          <p:cNvSpPr txBox="1">
            <a:spLocks noGrp="1"/>
          </p:cNvSpPr>
          <p:nvPr>
            <p:ph type="ftr" idx="11"/>
          </p:nvPr>
        </p:nvSpPr>
        <p:spPr>
          <a:xfrm>
            <a:off x="6916925" y="4694025"/>
            <a:ext cx="12036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73"/>
          <p:cNvSpPr txBox="1">
            <a:spLocks noGrp="1"/>
          </p:cNvSpPr>
          <p:nvPr>
            <p:ph type="title"/>
          </p:nvPr>
        </p:nvSpPr>
        <p:spPr>
          <a:xfrm>
            <a:off x="629850" y="391825"/>
            <a:ext cx="7886700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73"/>
          <p:cNvSpPr txBox="1">
            <a:spLocks noGrp="1"/>
          </p:cNvSpPr>
          <p:nvPr>
            <p:ph type="body" idx="1"/>
          </p:nvPr>
        </p:nvSpPr>
        <p:spPr>
          <a:xfrm>
            <a:off x="629842" y="884697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  <a:defRPr sz="18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 Light"/>
              <a:buNone/>
              <a:defRPr sz="15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 sz="12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 sz="12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 sz="12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 sz="12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 sz="12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 sz="12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56" name="Google Shape;356;p73"/>
          <p:cNvSpPr txBox="1">
            <a:spLocks noGrp="1"/>
          </p:cNvSpPr>
          <p:nvPr>
            <p:ph type="body" idx="2"/>
          </p:nvPr>
        </p:nvSpPr>
        <p:spPr>
          <a:xfrm>
            <a:off x="629842" y="1666819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57" name="Google Shape;357;p73"/>
          <p:cNvSpPr txBox="1">
            <a:spLocks noGrp="1"/>
          </p:cNvSpPr>
          <p:nvPr>
            <p:ph type="body" idx="3"/>
          </p:nvPr>
        </p:nvSpPr>
        <p:spPr>
          <a:xfrm>
            <a:off x="4629150" y="884697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  <a:defRPr sz="18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 Light"/>
              <a:buNone/>
              <a:defRPr sz="15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 sz="12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 sz="12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 sz="12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 sz="12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 sz="12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 sz="12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58" name="Google Shape;358;p73"/>
          <p:cNvSpPr txBox="1">
            <a:spLocks noGrp="1"/>
          </p:cNvSpPr>
          <p:nvPr>
            <p:ph type="body" idx="4"/>
          </p:nvPr>
        </p:nvSpPr>
        <p:spPr>
          <a:xfrm>
            <a:off x="4629150" y="1666819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59" name="Google Shape;359;p73"/>
          <p:cNvSpPr txBox="1">
            <a:spLocks noGrp="1"/>
          </p:cNvSpPr>
          <p:nvPr>
            <p:ph type="sldNum" idx="12"/>
          </p:nvPr>
        </p:nvSpPr>
        <p:spPr>
          <a:xfrm>
            <a:off x="8220450" y="4694062"/>
            <a:ext cx="2949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360" name="Google Shape;360;p73"/>
          <p:cNvSpPr txBox="1">
            <a:spLocks noGrp="1"/>
          </p:cNvSpPr>
          <p:nvPr>
            <p:ph type="ftr" idx="11"/>
          </p:nvPr>
        </p:nvSpPr>
        <p:spPr>
          <a:xfrm>
            <a:off x="6916925" y="4694025"/>
            <a:ext cx="12036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76"/>
          <p:cNvSpPr txBox="1">
            <a:spLocks noGrp="1"/>
          </p:cNvSpPr>
          <p:nvPr>
            <p:ph type="title"/>
          </p:nvPr>
        </p:nvSpPr>
        <p:spPr>
          <a:xfrm>
            <a:off x="629850" y="391825"/>
            <a:ext cx="2949300" cy="9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76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Light"/>
              <a:buChar char="•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619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Light"/>
              <a:buChar char="•"/>
              <a:defRPr sz="21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 Light"/>
              <a:buChar char="•"/>
              <a:defRPr sz="15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238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 Light"/>
              <a:buChar char="•"/>
              <a:defRPr sz="15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 Light"/>
              <a:buChar char="•"/>
              <a:defRPr sz="15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 Light"/>
              <a:buChar char="•"/>
              <a:defRPr sz="15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 Light"/>
              <a:buChar char="•"/>
              <a:defRPr sz="15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 Light"/>
              <a:buChar char="•"/>
              <a:defRPr sz="15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71" name="Google Shape;371;p76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 sz="12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Roboto Light"/>
              <a:buNone/>
              <a:defRPr sz="105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Roboto Light"/>
              <a:buNone/>
              <a:defRPr sz="75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Roboto Light"/>
              <a:buNone/>
              <a:defRPr sz="75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Roboto Light"/>
              <a:buNone/>
              <a:defRPr sz="75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Roboto Light"/>
              <a:buNone/>
              <a:defRPr sz="75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Roboto Light"/>
              <a:buNone/>
              <a:defRPr sz="75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Roboto Light"/>
              <a:buNone/>
              <a:defRPr sz="75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72" name="Google Shape;372;p76"/>
          <p:cNvSpPr txBox="1">
            <a:spLocks noGrp="1"/>
          </p:cNvSpPr>
          <p:nvPr>
            <p:ph type="sldNum" idx="12"/>
          </p:nvPr>
        </p:nvSpPr>
        <p:spPr>
          <a:xfrm>
            <a:off x="8220450" y="4694062"/>
            <a:ext cx="2949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373" name="Google Shape;373;p76"/>
          <p:cNvSpPr txBox="1">
            <a:spLocks noGrp="1"/>
          </p:cNvSpPr>
          <p:nvPr>
            <p:ph type="ftr" idx="11"/>
          </p:nvPr>
        </p:nvSpPr>
        <p:spPr>
          <a:xfrm>
            <a:off x="6916925" y="4694025"/>
            <a:ext cx="12036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78"/>
          <p:cNvSpPr txBox="1">
            <a:spLocks noGrp="1"/>
          </p:cNvSpPr>
          <p:nvPr>
            <p:ph type="title"/>
          </p:nvPr>
        </p:nvSpPr>
        <p:spPr>
          <a:xfrm>
            <a:off x="611200" y="391824"/>
            <a:ext cx="79041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78"/>
          <p:cNvSpPr txBox="1">
            <a:spLocks noGrp="1"/>
          </p:cNvSpPr>
          <p:nvPr>
            <p:ph type="body" idx="1"/>
          </p:nvPr>
        </p:nvSpPr>
        <p:spPr>
          <a:xfrm rot="5400000">
            <a:off x="2884350" y="-1221050"/>
            <a:ext cx="3357900" cy="79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83" name="Google Shape;383;p78"/>
          <p:cNvSpPr txBox="1">
            <a:spLocks noGrp="1"/>
          </p:cNvSpPr>
          <p:nvPr>
            <p:ph type="sldNum" idx="12"/>
          </p:nvPr>
        </p:nvSpPr>
        <p:spPr>
          <a:xfrm>
            <a:off x="8220450" y="4694062"/>
            <a:ext cx="2949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384" name="Google Shape;384;p78"/>
          <p:cNvSpPr txBox="1">
            <a:spLocks noGrp="1"/>
          </p:cNvSpPr>
          <p:nvPr>
            <p:ph type="ftr" idx="11"/>
          </p:nvPr>
        </p:nvSpPr>
        <p:spPr>
          <a:xfrm>
            <a:off x="6916925" y="4694025"/>
            <a:ext cx="12036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79"/>
          <p:cNvSpPr txBox="1">
            <a:spLocks noGrp="1"/>
          </p:cNvSpPr>
          <p:nvPr>
            <p:ph type="title"/>
          </p:nvPr>
        </p:nvSpPr>
        <p:spPr>
          <a:xfrm rot="5400000">
            <a:off x="5733900" y="1851300"/>
            <a:ext cx="4248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79"/>
          <p:cNvSpPr txBox="1">
            <a:spLocks noGrp="1"/>
          </p:cNvSpPr>
          <p:nvPr>
            <p:ph type="body" idx="1"/>
          </p:nvPr>
        </p:nvSpPr>
        <p:spPr>
          <a:xfrm rot="5400000">
            <a:off x="2671525" y="-447875"/>
            <a:ext cx="41214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88" name="Google Shape;388;p79"/>
          <p:cNvSpPr txBox="1">
            <a:spLocks noGrp="1"/>
          </p:cNvSpPr>
          <p:nvPr>
            <p:ph type="sldNum" idx="12"/>
          </p:nvPr>
        </p:nvSpPr>
        <p:spPr>
          <a:xfrm>
            <a:off x="8220450" y="4694062"/>
            <a:ext cx="2949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389" name="Google Shape;389;p79"/>
          <p:cNvSpPr txBox="1">
            <a:spLocks noGrp="1"/>
          </p:cNvSpPr>
          <p:nvPr>
            <p:ph type="ftr" idx="11"/>
          </p:nvPr>
        </p:nvSpPr>
        <p:spPr>
          <a:xfrm>
            <a:off x="6916925" y="4694025"/>
            <a:ext cx="12036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3"/>
          <p:cNvSpPr/>
          <p:nvPr/>
        </p:nvSpPr>
        <p:spPr>
          <a:xfrm>
            <a:off x="0" y="0"/>
            <a:ext cx="44748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53"/>
          <p:cNvSpPr txBox="1">
            <a:spLocks noGrp="1"/>
          </p:cNvSpPr>
          <p:nvPr>
            <p:ph type="title"/>
          </p:nvPr>
        </p:nvSpPr>
        <p:spPr>
          <a:xfrm>
            <a:off x="611199" y="787950"/>
            <a:ext cx="2878500" cy="31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ctr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53"/>
          <p:cNvSpPr txBox="1">
            <a:spLocks noGrp="1"/>
          </p:cNvSpPr>
          <p:nvPr>
            <p:ph type="body" idx="1"/>
          </p:nvPr>
        </p:nvSpPr>
        <p:spPr>
          <a:xfrm>
            <a:off x="4667000" y="787950"/>
            <a:ext cx="3848400" cy="31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L="457200" lvl="0" indent="-304800" algn="l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•"/>
              <a:defRPr sz="12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95275" algn="l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Roboto Light"/>
              <a:buChar char="•"/>
              <a:defRPr sz="105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92100" algn="l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Light"/>
              <a:buChar char="•"/>
              <a:defRPr sz="9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85750" algn="l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Light"/>
              <a:buChar char="•"/>
              <a:defRPr sz="9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73" name="Google Shape;173;p53"/>
          <p:cNvSpPr txBox="1">
            <a:spLocks noGrp="1"/>
          </p:cNvSpPr>
          <p:nvPr>
            <p:ph type="sldNum" idx="12"/>
          </p:nvPr>
        </p:nvSpPr>
        <p:spPr>
          <a:xfrm>
            <a:off x="8220450" y="4694062"/>
            <a:ext cx="2949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74" name="Google Shape;174;p53"/>
          <p:cNvSpPr txBox="1">
            <a:spLocks noGrp="1"/>
          </p:cNvSpPr>
          <p:nvPr>
            <p:ph type="ftr" idx="11"/>
          </p:nvPr>
        </p:nvSpPr>
        <p:spPr>
          <a:xfrm>
            <a:off x="6916925" y="4694025"/>
            <a:ext cx="12036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5" name="Google Shape;175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1200" y="4597425"/>
            <a:ext cx="593035" cy="20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1778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Opt 3 2">
  <p:cSld name="3_Title Slide_2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g15171b958c9_0_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64175" y="-4150"/>
            <a:ext cx="5637926" cy="514930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g15171b958c9_0_37"/>
          <p:cNvSpPr txBox="1"/>
          <p:nvPr/>
        </p:nvSpPr>
        <p:spPr>
          <a:xfrm>
            <a:off x="6534200" y="4333513"/>
            <a:ext cx="194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rPr>
              <a:t>We</a:t>
            </a:r>
            <a:r>
              <a:rPr lang="en-CA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CA"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power</a:t>
            </a:r>
            <a:r>
              <a:rPr lang="en-CA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CA"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bold.</a:t>
            </a:r>
            <a:endParaRPr sz="18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" name="Google Shape;44;g15171b958c9_0_37"/>
          <p:cNvSpPr txBox="1">
            <a:spLocks noGrp="1"/>
          </p:cNvSpPr>
          <p:nvPr>
            <p:ph type="ctrTitle"/>
          </p:nvPr>
        </p:nvSpPr>
        <p:spPr>
          <a:xfrm>
            <a:off x="365750" y="975725"/>
            <a:ext cx="4256100" cy="14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g15171b958c9_0_37"/>
          <p:cNvSpPr txBox="1">
            <a:spLocks noGrp="1"/>
          </p:cNvSpPr>
          <p:nvPr>
            <p:ph type="subTitle" idx="1"/>
          </p:nvPr>
        </p:nvSpPr>
        <p:spPr>
          <a:xfrm>
            <a:off x="365744" y="2472122"/>
            <a:ext cx="34653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i="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46" name="Google Shape;46;g15171b958c9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750" y="274325"/>
            <a:ext cx="985763" cy="34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g15171b958c9_0_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7007401" y="2199086"/>
            <a:ext cx="5141023" cy="71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lumn">
  <p:cSld name="2_Column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4"/>
          <p:cNvSpPr txBox="1">
            <a:spLocks noGrp="1"/>
          </p:cNvSpPr>
          <p:nvPr>
            <p:ph type="title"/>
          </p:nvPr>
        </p:nvSpPr>
        <p:spPr>
          <a:xfrm>
            <a:off x="611200" y="391824"/>
            <a:ext cx="79041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54"/>
          <p:cNvSpPr txBox="1">
            <a:spLocks noGrp="1"/>
          </p:cNvSpPr>
          <p:nvPr>
            <p:ph type="body" idx="1"/>
          </p:nvPr>
        </p:nvSpPr>
        <p:spPr>
          <a:xfrm>
            <a:off x="611188" y="1964267"/>
            <a:ext cx="3792658" cy="2445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marL="457200" lvl="0" indent="-304800" algn="l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•"/>
              <a:defRPr sz="12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04800" algn="l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•"/>
              <a:defRPr sz="12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04800" algn="l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•"/>
              <a:defRPr sz="12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04800" algn="l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•"/>
              <a:defRPr sz="12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85" name="Google Shape;185;p54"/>
          <p:cNvSpPr txBox="1">
            <a:spLocks noGrp="1"/>
          </p:cNvSpPr>
          <p:nvPr>
            <p:ph type="body" idx="2"/>
          </p:nvPr>
        </p:nvSpPr>
        <p:spPr>
          <a:xfrm>
            <a:off x="4722692" y="1964267"/>
            <a:ext cx="3792658" cy="2445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marL="457200" lvl="0" indent="-304800" algn="l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•"/>
              <a:defRPr sz="12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04800" algn="l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•"/>
              <a:defRPr sz="12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04800" algn="l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•"/>
              <a:defRPr sz="12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04800" algn="l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•"/>
              <a:defRPr sz="12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86" name="Google Shape;186;p54"/>
          <p:cNvSpPr txBox="1">
            <a:spLocks noGrp="1"/>
          </p:cNvSpPr>
          <p:nvPr>
            <p:ph type="body" idx="3"/>
          </p:nvPr>
        </p:nvSpPr>
        <p:spPr>
          <a:xfrm>
            <a:off x="611188" y="1489075"/>
            <a:ext cx="3792658" cy="39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F2937"/>
              </a:buClr>
              <a:buSzPts val="1400"/>
              <a:buFont typeface="Roboto Light"/>
              <a:buNone/>
              <a:defRPr sz="1400" i="0">
                <a:solidFill>
                  <a:srgbClr val="1F293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87" name="Google Shape;187;p54"/>
          <p:cNvSpPr txBox="1">
            <a:spLocks noGrp="1"/>
          </p:cNvSpPr>
          <p:nvPr>
            <p:ph type="body" idx="4"/>
          </p:nvPr>
        </p:nvSpPr>
        <p:spPr>
          <a:xfrm>
            <a:off x="4716511" y="1489075"/>
            <a:ext cx="3792658" cy="39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F2937"/>
              </a:buClr>
              <a:buSzPts val="1400"/>
              <a:buFont typeface="Roboto Light"/>
              <a:buNone/>
              <a:defRPr sz="1400" i="0">
                <a:solidFill>
                  <a:srgbClr val="1F293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88" name="Google Shape;188;p54"/>
          <p:cNvSpPr txBox="1">
            <a:spLocks noGrp="1"/>
          </p:cNvSpPr>
          <p:nvPr>
            <p:ph type="sldNum" idx="12"/>
          </p:nvPr>
        </p:nvSpPr>
        <p:spPr>
          <a:xfrm>
            <a:off x="8220450" y="4694062"/>
            <a:ext cx="2949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89" name="Google Shape;189;p54"/>
          <p:cNvSpPr txBox="1">
            <a:spLocks noGrp="1"/>
          </p:cNvSpPr>
          <p:nvPr>
            <p:ph type="ftr" idx="11"/>
          </p:nvPr>
        </p:nvSpPr>
        <p:spPr>
          <a:xfrm>
            <a:off x="6916925" y="4694025"/>
            <a:ext cx="12036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85599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(Ink) - Banking">
  <p:cSld name="Page (Ink) - Banking">
    <p:bg>
      <p:bgPr>
        <a:solidFill>
          <a:srgbClr val="202E40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269999" y="270000"/>
            <a:ext cx="4302001" cy="67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269999" y="1080000"/>
            <a:ext cx="86049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ftr" idx="11"/>
          </p:nvPr>
        </p:nvSpPr>
        <p:spPr>
          <a:xfrm>
            <a:off x="5317236" y="4795220"/>
            <a:ext cx="3086100" cy="14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ldNum" idx="12"/>
          </p:nvPr>
        </p:nvSpPr>
        <p:spPr>
          <a:xfrm>
            <a:off x="8403336" y="4795220"/>
            <a:ext cx="471562" cy="14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2700" y="4732847"/>
            <a:ext cx="604875" cy="21201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1"/>
          <p:cNvSpPr/>
          <p:nvPr/>
        </p:nvSpPr>
        <p:spPr>
          <a:xfrm>
            <a:off x="8226002" y="0"/>
            <a:ext cx="648000" cy="324000"/>
          </a:xfrm>
          <a:prstGeom prst="rect">
            <a:avLst/>
          </a:prstGeom>
          <a:solidFill>
            <a:srgbClr val="004D8E"/>
          </a:solidFill>
          <a:ln>
            <a:noFill/>
          </a:ln>
        </p:spPr>
        <p:txBody>
          <a:bodyPr spcFirstLastPara="1" wrap="square" lIns="68575" tIns="34275" rIns="68575" bIns="540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Banking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418968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Page">
  <p:cSld name="4_Title Slide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4"/>
          <p:cNvSpPr txBox="1">
            <a:spLocks noGrp="1"/>
          </p:cNvSpPr>
          <p:nvPr>
            <p:ph type="ctrTitle"/>
          </p:nvPr>
        </p:nvSpPr>
        <p:spPr>
          <a:xfrm>
            <a:off x="611200" y="391825"/>
            <a:ext cx="4256100" cy="5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44"/>
          <p:cNvSpPr txBox="1">
            <a:spLocks noGrp="1"/>
          </p:cNvSpPr>
          <p:nvPr>
            <p:ph type="subTitle" idx="1"/>
          </p:nvPr>
        </p:nvSpPr>
        <p:spPr>
          <a:xfrm>
            <a:off x="611194" y="2472122"/>
            <a:ext cx="34653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i="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44"/>
          <p:cNvSpPr txBox="1">
            <a:spLocks noGrp="1"/>
          </p:cNvSpPr>
          <p:nvPr>
            <p:ph type="ftr" idx="11"/>
          </p:nvPr>
        </p:nvSpPr>
        <p:spPr>
          <a:xfrm>
            <a:off x="6916925" y="4694025"/>
            <a:ext cx="12036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44"/>
          <p:cNvSpPr txBox="1">
            <a:spLocks noGrp="1"/>
          </p:cNvSpPr>
          <p:nvPr>
            <p:ph type="sldNum" idx="12"/>
          </p:nvPr>
        </p:nvSpPr>
        <p:spPr>
          <a:xfrm>
            <a:off x="8220450" y="4694062"/>
            <a:ext cx="2949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61" name="Google Shape;61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1200" y="4602175"/>
            <a:ext cx="579435" cy="20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bg>
      <p:bgPr>
        <a:solidFill>
          <a:srgbClr val="F4F4F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5"/>
          <p:cNvSpPr>
            <a:spLocks noGrp="1"/>
          </p:cNvSpPr>
          <p:nvPr>
            <p:ph type="pic" idx="2"/>
          </p:nvPr>
        </p:nvSpPr>
        <p:spPr>
          <a:xfrm>
            <a:off x="-7000" y="0"/>
            <a:ext cx="44565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5"/>
          <p:cNvSpPr txBox="1">
            <a:spLocks noGrp="1"/>
          </p:cNvSpPr>
          <p:nvPr>
            <p:ph type="sldNum" idx="12"/>
          </p:nvPr>
        </p:nvSpPr>
        <p:spPr>
          <a:xfrm>
            <a:off x="8220450" y="4694062"/>
            <a:ext cx="2949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65" name="Google Shape;65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1200" y="4602175"/>
            <a:ext cx="577649" cy="2024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45"/>
          <p:cNvSpPr txBox="1">
            <a:spLocks noGrp="1"/>
          </p:cNvSpPr>
          <p:nvPr>
            <p:ph type="ftr" idx="11"/>
          </p:nvPr>
        </p:nvSpPr>
        <p:spPr>
          <a:xfrm>
            <a:off x="6916925" y="4694025"/>
            <a:ext cx="12036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45"/>
          <p:cNvSpPr txBox="1">
            <a:spLocks noGrp="1"/>
          </p:cNvSpPr>
          <p:nvPr>
            <p:ph type="title"/>
          </p:nvPr>
        </p:nvSpPr>
        <p:spPr>
          <a:xfrm>
            <a:off x="4624950" y="929375"/>
            <a:ext cx="3890100" cy="6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45"/>
          <p:cNvSpPr txBox="1">
            <a:spLocks noGrp="1"/>
          </p:cNvSpPr>
          <p:nvPr>
            <p:ph type="body" idx="1"/>
          </p:nvPr>
        </p:nvSpPr>
        <p:spPr>
          <a:xfrm>
            <a:off x="4624950" y="1539573"/>
            <a:ext cx="3890100" cy="27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Font typeface="Roboto Light"/>
              <a:buAutoNum type="arabicPeriod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048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Font typeface="Roboto Light"/>
              <a:buAutoNum type="arabicPeriod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984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100"/>
              <a:buAutoNum type="arabicPeriod"/>
              <a:defRPr/>
            </a:lvl3pPr>
            <a:lvl4pPr marL="1828800" lvl="3" indent="-2952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Font typeface="Roboto Light"/>
              <a:buAutoNum type="arabicPeriod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952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Font typeface="Roboto Light"/>
              <a:buAutoNum type="arabicPeriod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69" name="Google Shape;69;p45"/>
          <p:cNvSpPr/>
          <p:nvPr/>
        </p:nvSpPr>
        <p:spPr>
          <a:xfrm flipH="1">
            <a:off x="3656276" y="4812"/>
            <a:ext cx="793200" cy="51339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1">
  <p:cSld name="OBJECT_1">
    <p:bg>
      <p:bgPr>
        <a:solidFill>
          <a:schemeClr val="dk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509268dece_0_190"/>
          <p:cNvSpPr>
            <a:spLocks noGrp="1"/>
          </p:cNvSpPr>
          <p:nvPr>
            <p:ph type="pic" idx="2"/>
          </p:nvPr>
        </p:nvSpPr>
        <p:spPr>
          <a:xfrm>
            <a:off x="-7000" y="0"/>
            <a:ext cx="44565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g1509268dece_0_190"/>
          <p:cNvSpPr txBox="1">
            <a:spLocks noGrp="1"/>
          </p:cNvSpPr>
          <p:nvPr>
            <p:ph type="title"/>
          </p:nvPr>
        </p:nvSpPr>
        <p:spPr>
          <a:xfrm>
            <a:off x="4624950" y="929375"/>
            <a:ext cx="3890100" cy="6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g1509268dece_0_190"/>
          <p:cNvSpPr txBox="1">
            <a:spLocks noGrp="1"/>
          </p:cNvSpPr>
          <p:nvPr>
            <p:ph type="body" idx="1"/>
          </p:nvPr>
        </p:nvSpPr>
        <p:spPr>
          <a:xfrm>
            <a:off x="4624950" y="1539573"/>
            <a:ext cx="3890100" cy="27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Light"/>
              <a:buAutoNum type="arabicPeriod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048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AutoNum type="arabicPeriod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984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100"/>
              <a:buAutoNum type="arabicPeriod"/>
              <a:defRPr>
                <a:solidFill>
                  <a:schemeClr val="lt1"/>
                </a:solidFill>
              </a:defRPr>
            </a:lvl3pPr>
            <a:lvl4pPr marL="1828800" lvl="3" indent="-2952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50"/>
              <a:buFont typeface="Roboto Light"/>
              <a:buAutoNum type="arabicPeriod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952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50"/>
              <a:buFont typeface="Roboto Light"/>
              <a:buAutoNum type="arabicPeriod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•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•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•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•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74" name="Google Shape;74;g1509268dece_0_190"/>
          <p:cNvSpPr txBox="1">
            <a:spLocks noGrp="1"/>
          </p:cNvSpPr>
          <p:nvPr>
            <p:ph type="sldNum" idx="12"/>
          </p:nvPr>
        </p:nvSpPr>
        <p:spPr>
          <a:xfrm>
            <a:off x="8220450" y="4694062"/>
            <a:ext cx="2949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75" name="Google Shape;75;g1509268dece_0_19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1200" y="4602175"/>
            <a:ext cx="577649" cy="2024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g1509268dece_0_190"/>
          <p:cNvSpPr txBox="1">
            <a:spLocks noGrp="1"/>
          </p:cNvSpPr>
          <p:nvPr>
            <p:ph type="ftr" idx="11"/>
          </p:nvPr>
        </p:nvSpPr>
        <p:spPr>
          <a:xfrm>
            <a:off x="6916925" y="4694025"/>
            <a:ext cx="12036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Slide">
  <p:cSld name="Team Slid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6"/>
          <p:cNvSpPr txBox="1">
            <a:spLocks noGrp="1"/>
          </p:cNvSpPr>
          <p:nvPr>
            <p:ph type="title"/>
          </p:nvPr>
        </p:nvSpPr>
        <p:spPr>
          <a:xfrm>
            <a:off x="611200" y="391824"/>
            <a:ext cx="79041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>
            <a:spLocks noGrp="1"/>
          </p:cNvSpPr>
          <p:nvPr>
            <p:ph type="pic" idx="2"/>
          </p:nvPr>
        </p:nvSpPr>
        <p:spPr>
          <a:xfrm>
            <a:off x="611200" y="1043800"/>
            <a:ext cx="2406300" cy="2164500"/>
          </a:xfrm>
          <a:prstGeom prst="rect">
            <a:avLst/>
          </a:prstGeom>
          <a:solidFill>
            <a:srgbClr val="F4F4F1"/>
          </a:solidFill>
          <a:ln>
            <a:noFill/>
          </a:ln>
        </p:spPr>
      </p:sp>
      <p:sp>
        <p:nvSpPr>
          <p:cNvPr id="80" name="Google Shape;80;p46"/>
          <p:cNvSpPr txBox="1">
            <a:spLocks noGrp="1"/>
          </p:cNvSpPr>
          <p:nvPr>
            <p:ph type="body" idx="1"/>
          </p:nvPr>
        </p:nvSpPr>
        <p:spPr>
          <a:xfrm>
            <a:off x="611200" y="3293325"/>
            <a:ext cx="2406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 sz="12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81" name="Google Shape;81;p46"/>
          <p:cNvSpPr txBox="1">
            <a:spLocks noGrp="1"/>
          </p:cNvSpPr>
          <p:nvPr>
            <p:ph type="body" idx="3"/>
          </p:nvPr>
        </p:nvSpPr>
        <p:spPr>
          <a:xfrm>
            <a:off x="611200" y="3592476"/>
            <a:ext cx="24063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Roboto Light"/>
              <a:buNone/>
              <a:defRPr sz="105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82" name="Google Shape;82;p46"/>
          <p:cNvSpPr>
            <a:spLocks noGrp="1"/>
          </p:cNvSpPr>
          <p:nvPr>
            <p:ph type="pic" idx="4"/>
          </p:nvPr>
        </p:nvSpPr>
        <p:spPr>
          <a:xfrm>
            <a:off x="3360138" y="1043800"/>
            <a:ext cx="2406300" cy="2164500"/>
          </a:xfrm>
          <a:prstGeom prst="rect">
            <a:avLst/>
          </a:prstGeom>
          <a:solidFill>
            <a:srgbClr val="F4F4F1"/>
          </a:solidFill>
          <a:ln>
            <a:noFill/>
          </a:ln>
        </p:spPr>
      </p:sp>
      <p:sp>
        <p:nvSpPr>
          <p:cNvPr id="83" name="Google Shape;83;p46"/>
          <p:cNvSpPr txBox="1">
            <a:spLocks noGrp="1"/>
          </p:cNvSpPr>
          <p:nvPr>
            <p:ph type="body" idx="5"/>
          </p:nvPr>
        </p:nvSpPr>
        <p:spPr>
          <a:xfrm>
            <a:off x="3360137" y="3293325"/>
            <a:ext cx="2406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 sz="12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3pPr>
            <a:lvl4pPr marL="1828800" lvl="3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84" name="Google Shape;84;p46"/>
          <p:cNvSpPr txBox="1">
            <a:spLocks noGrp="1"/>
          </p:cNvSpPr>
          <p:nvPr>
            <p:ph type="body" idx="6"/>
          </p:nvPr>
        </p:nvSpPr>
        <p:spPr>
          <a:xfrm>
            <a:off x="3360137" y="3592476"/>
            <a:ext cx="24063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Roboto Light"/>
              <a:buNone/>
              <a:defRPr sz="105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3pPr>
            <a:lvl4pPr marL="1828800" lvl="3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85" name="Google Shape;85;p46"/>
          <p:cNvSpPr txBox="1">
            <a:spLocks noGrp="1"/>
          </p:cNvSpPr>
          <p:nvPr>
            <p:ph type="ftr" idx="11"/>
          </p:nvPr>
        </p:nvSpPr>
        <p:spPr>
          <a:xfrm>
            <a:off x="6916925" y="4694025"/>
            <a:ext cx="12036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46"/>
          <p:cNvSpPr txBox="1">
            <a:spLocks noGrp="1"/>
          </p:cNvSpPr>
          <p:nvPr>
            <p:ph type="sldNum" idx="12"/>
          </p:nvPr>
        </p:nvSpPr>
        <p:spPr>
          <a:xfrm>
            <a:off x="8220450" y="4694062"/>
            <a:ext cx="2949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87" name="Google Shape;87;p46"/>
          <p:cNvSpPr>
            <a:spLocks noGrp="1"/>
          </p:cNvSpPr>
          <p:nvPr>
            <p:ph type="pic" idx="7"/>
          </p:nvPr>
        </p:nvSpPr>
        <p:spPr>
          <a:xfrm>
            <a:off x="6126513" y="1043800"/>
            <a:ext cx="2406300" cy="2164500"/>
          </a:xfrm>
          <a:prstGeom prst="rect">
            <a:avLst/>
          </a:prstGeom>
          <a:solidFill>
            <a:srgbClr val="F4F4F1"/>
          </a:solidFill>
          <a:ln>
            <a:noFill/>
          </a:ln>
        </p:spPr>
      </p:sp>
      <p:sp>
        <p:nvSpPr>
          <p:cNvPr id="88" name="Google Shape;88;p46"/>
          <p:cNvSpPr txBox="1">
            <a:spLocks noGrp="1"/>
          </p:cNvSpPr>
          <p:nvPr>
            <p:ph type="body" idx="8"/>
          </p:nvPr>
        </p:nvSpPr>
        <p:spPr>
          <a:xfrm>
            <a:off x="6126512" y="3293325"/>
            <a:ext cx="2406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 sz="12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3pPr>
            <a:lvl4pPr marL="1828800" lvl="3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89" name="Google Shape;89;p46"/>
          <p:cNvSpPr txBox="1">
            <a:spLocks noGrp="1"/>
          </p:cNvSpPr>
          <p:nvPr>
            <p:ph type="body" idx="9"/>
          </p:nvPr>
        </p:nvSpPr>
        <p:spPr>
          <a:xfrm>
            <a:off x="6126512" y="3592476"/>
            <a:ext cx="24063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Roboto Light"/>
              <a:buNone/>
              <a:defRPr sz="105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3pPr>
            <a:lvl4pPr marL="1828800" lvl="3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Slide 1">
  <p:cSld name="Team Slide_1">
    <p:bg>
      <p:bgPr>
        <a:solidFill>
          <a:schemeClr val="dk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509268dece_0_209"/>
          <p:cNvSpPr txBox="1">
            <a:spLocks noGrp="1"/>
          </p:cNvSpPr>
          <p:nvPr>
            <p:ph type="title"/>
          </p:nvPr>
        </p:nvSpPr>
        <p:spPr>
          <a:xfrm>
            <a:off x="611200" y="391825"/>
            <a:ext cx="7904100" cy="6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lvl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1509268dece_0_209"/>
          <p:cNvSpPr>
            <a:spLocks noGrp="1"/>
          </p:cNvSpPr>
          <p:nvPr>
            <p:ph type="pic" idx="2"/>
          </p:nvPr>
        </p:nvSpPr>
        <p:spPr>
          <a:xfrm>
            <a:off x="611200" y="980725"/>
            <a:ext cx="2406300" cy="2164500"/>
          </a:xfrm>
          <a:prstGeom prst="rect">
            <a:avLst/>
          </a:prstGeom>
          <a:solidFill>
            <a:srgbClr val="F4F4F1"/>
          </a:solidFill>
          <a:ln>
            <a:noFill/>
          </a:ln>
        </p:spPr>
      </p:sp>
      <p:sp>
        <p:nvSpPr>
          <p:cNvPr id="93" name="Google Shape;93;g1509268dece_0_209"/>
          <p:cNvSpPr txBox="1">
            <a:spLocks noGrp="1"/>
          </p:cNvSpPr>
          <p:nvPr>
            <p:ph type="body" idx="1"/>
          </p:nvPr>
        </p:nvSpPr>
        <p:spPr>
          <a:xfrm>
            <a:off x="611200" y="3342350"/>
            <a:ext cx="2406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50"/>
              <a:buFont typeface="Roboto Light"/>
              <a:buNone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50"/>
              <a:buFont typeface="Roboto Light"/>
              <a:buNone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•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•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•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•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94" name="Google Shape;94;g1509268dece_0_209"/>
          <p:cNvSpPr txBox="1">
            <a:spLocks noGrp="1"/>
          </p:cNvSpPr>
          <p:nvPr>
            <p:ph type="body" idx="3"/>
          </p:nvPr>
        </p:nvSpPr>
        <p:spPr>
          <a:xfrm>
            <a:off x="611200" y="3641501"/>
            <a:ext cx="24063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Roboto Light"/>
              <a:buNone/>
              <a:defRPr sz="105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50"/>
              <a:buFont typeface="Roboto Light"/>
              <a:buNone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50"/>
              <a:buFont typeface="Roboto Light"/>
              <a:buNone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•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•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•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•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95" name="Google Shape;95;g1509268dece_0_209"/>
          <p:cNvSpPr>
            <a:spLocks noGrp="1"/>
          </p:cNvSpPr>
          <p:nvPr>
            <p:ph type="pic" idx="4"/>
          </p:nvPr>
        </p:nvSpPr>
        <p:spPr>
          <a:xfrm>
            <a:off x="3360138" y="980725"/>
            <a:ext cx="2406300" cy="2164500"/>
          </a:xfrm>
          <a:prstGeom prst="rect">
            <a:avLst/>
          </a:prstGeom>
          <a:solidFill>
            <a:srgbClr val="F4F4F1"/>
          </a:solidFill>
          <a:ln>
            <a:noFill/>
          </a:ln>
        </p:spPr>
      </p:sp>
      <p:sp>
        <p:nvSpPr>
          <p:cNvPr id="96" name="Google Shape;96;g1509268dece_0_209"/>
          <p:cNvSpPr txBox="1">
            <a:spLocks noGrp="1"/>
          </p:cNvSpPr>
          <p:nvPr>
            <p:ph type="body" idx="5"/>
          </p:nvPr>
        </p:nvSpPr>
        <p:spPr>
          <a:xfrm>
            <a:off x="3360137" y="3342350"/>
            <a:ext cx="2406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50"/>
              <a:buFont typeface="Roboto Light"/>
              <a:buNone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50"/>
              <a:buFont typeface="Roboto Light"/>
              <a:buNone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•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•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•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•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97" name="Google Shape;97;g1509268dece_0_209"/>
          <p:cNvSpPr txBox="1">
            <a:spLocks noGrp="1"/>
          </p:cNvSpPr>
          <p:nvPr>
            <p:ph type="body" idx="6"/>
          </p:nvPr>
        </p:nvSpPr>
        <p:spPr>
          <a:xfrm>
            <a:off x="3360137" y="3641501"/>
            <a:ext cx="24063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Roboto Light"/>
              <a:buNone/>
              <a:defRPr sz="105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50"/>
              <a:buFont typeface="Roboto Light"/>
              <a:buNone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50"/>
              <a:buFont typeface="Roboto Light"/>
              <a:buNone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•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•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•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•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98" name="Google Shape;98;g1509268dece_0_209"/>
          <p:cNvSpPr>
            <a:spLocks noGrp="1"/>
          </p:cNvSpPr>
          <p:nvPr>
            <p:ph type="pic" idx="7"/>
          </p:nvPr>
        </p:nvSpPr>
        <p:spPr>
          <a:xfrm>
            <a:off x="6126513" y="980725"/>
            <a:ext cx="2406300" cy="2164500"/>
          </a:xfrm>
          <a:prstGeom prst="rect">
            <a:avLst/>
          </a:prstGeom>
          <a:solidFill>
            <a:srgbClr val="F4F4F1"/>
          </a:solidFill>
          <a:ln>
            <a:noFill/>
          </a:ln>
        </p:spPr>
      </p:sp>
      <p:sp>
        <p:nvSpPr>
          <p:cNvPr id="99" name="Google Shape;99;g1509268dece_0_209"/>
          <p:cNvSpPr txBox="1">
            <a:spLocks noGrp="1"/>
          </p:cNvSpPr>
          <p:nvPr>
            <p:ph type="body" idx="8"/>
          </p:nvPr>
        </p:nvSpPr>
        <p:spPr>
          <a:xfrm>
            <a:off x="6126512" y="3342350"/>
            <a:ext cx="2406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50"/>
              <a:buFont typeface="Roboto Light"/>
              <a:buNone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50"/>
              <a:buFont typeface="Roboto Light"/>
              <a:buNone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•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•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•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•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00" name="Google Shape;100;g1509268dece_0_209"/>
          <p:cNvSpPr txBox="1">
            <a:spLocks noGrp="1"/>
          </p:cNvSpPr>
          <p:nvPr>
            <p:ph type="body" idx="9"/>
          </p:nvPr>
        </p:nvSpPr>
        <p:spPr>
          <a:xfrm>
            <a:off x="6126512" y="3641501"/>
            <a:ext cx="24063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Roboto Light"/>
              <a:buNone/>
              <a:defRPr sz="105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50"/>
              <a:buFont typeface="Roboto Light"/>
              <a:buNone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50"/>
              <a:buFont typeface="Roboto Light"/>
              <a:buNone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•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•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•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•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01" name="Google Shape;101;g1509268dece_0_209"/>
          <p:cNvSpPr txBox="1">
            <a:spLocks noGrp="1"/>
          </p:cNvSpPr>
          <p:nvPr>
            <p:ph type="ftr" idx="11"/>
          </p:nvPr>
        </p:nvSpPr>
        <p:spPr>
          <a:xfrm>
            <a:off x="6916925" y="4694025"/>
            <a:ext cx="12036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1509268dece_0_209"/>
          <p:cNvSpPr txBox="1">
            <a:spLocks noGrp="1"/>
          </p:cNvSpPr>
          <p:nvPr>
            <p:ph type="sldNum" idx="12"/>
          </p:nvPr>
        </p:nvSpPr>
        <p:spPr>
          <a:xfrm>
            <a:off x="8220450" y="4694062"/>
            <a:ext cx="2949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103" name="Google Shape;103;g1509268dece_0_20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1200" y="4597425"/>
            <a:ext cx="593035" cy="20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bg>
      <p:bgPr>
        <a:solidFill>
          <a:schemeClr val="dk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7"/>
          <p:cNvSpPr txBox="1">
            <a:spLocks noGrp="1"/>
          </p:cNvSpPr>
          <p:nvPr>
            <p:ph type="ctrTitle"/>
          </p:nvPr>
        </p:nvSpPr>
        <p:spPr>
          <a:xfrm>
            <a:off x="3553904" y="2884602"/>
            <a:ext cx="4961445" cy="143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rm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47"/>
          <p:cNvSpPr txBox="1">
            <a:spLocks noGrp="1"/>
          </p:cNvSpPr>
          <p:nvPr>
            <p:ph type="body" idx="1"/>
          </p:nvPr>
        </p:nvSpPr>
        <p:spPr>
          <a:xfrm>
            <a:off x="3553905" y="602456"/>
            <a:ext cx="4961445" cy="136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47"/>
          <p:cNvSpPr txBox="1">
            <a:spLocks noGrp="1"/>
          </p:cNvSpPr>
          <p:nvPr>
            <p:ph type="body" idx="2"/>
          </p:nvPr>
        </p:nvSpPr>
        <p:spPr>
          <a:xfrm>
            <a:off x="611188" y="2884488"/>
            <a:ext cx="27828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08" name="Google Shape;108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7455673" y="1771650"/>
            <a:ext cx="51435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7"/>
          <p:cNvSpPr txBox="1">
            <a:spLocks noGrp="1"/>
          </p:cNvSpPr>
          <p:nvPr>
            <p:ph type="ftr" idx="11"/>
          </p:nvPr>
        </p:nvSpPr>
        <p:spPr>
          <a:xfrm>
            <a:off x="6916925" y="4694025"/>
            <a:ext cx="12036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47"/>
          <p:cNvSpPr txBox="1">
            <a:spLocks noGrp="1"/>
          </p:cNvSpPr>
          <p:nvPr>
            <p:ph type="sldNum" idx="12"/>
          </p:nvPr>
        </p:nvSpPr>
        <p:spPr>
          <a:xfrm>
            <a:off x="8220450" y="4694062"/>
            <a:ext cx="2949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111" name="Google Shape;11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200" y="4597425"/>
            <a:ext cx="593035" cy="20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0"/>
          <p:cNvSpPr txBox="1">
            <a:spLocks noGrp="1"/>
          </p:cNvSpPr>
          <p:nvPr>
            <p:ph type="title"/>
          </p:nvPr>
        </p:nvSpPr>
        <p:spPr>
          <a:xfrm>
            <a:off x="611200" y="391824"/>
            <a:ext cx="79041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" name="Google Shape;11;p40"/>
          <p:cNvSpPr txBox="1">
            <a:spLocks noGrp="1"/>
          </p:cNvSpPr>
          <p:nvPr>
            <p:ph type="body" idx="1"/>
          </p:nvPr>
        </p:nvSpPr>
        <p:spPr>
          <a:xfrm>
            <a:off x="611188" y="1369219"/>
            <a:ext cx="7904100" cy="30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•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Light"/>
              <a:buChar char="•"/>
              <a:defRPr sz="11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2952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Roboto"/>
              <a:buChar char="•"/>
              <a:defRPr sz="10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52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Roboto"/>
              <a:buChar char="•"/>
              <a:defRPr sz="10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oboto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oboto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oboto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oboto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" name="Google Shape;12;p40"/>
          <p:cNvSpPr txBox="1">
            <a:spLocks noGrp="1"/>
          </p:cNvSpPr>
          <p:nvPr>
            <p:ph type="ftr" idx="11"/>
          </p:nvPr>
        </p:nvSpPr>
        <p:spPr>
          <a:xfrm>
            <a:off x="6916925" y="4694025"/>
            <a:ext cx="12036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0"/>
          <p:cNvSpPr txBox="1">
            <a:spLocks noGrp="1"/>
          </p:cNvSpPr>
          <p:nvPr>
            <p:ph type="sldNum" idx="12"/>
          </p:nvPr>
        </p:nvSpPr>
        <p:spPr>
          <a:xfrm>
            <a:off x="8220450" y="4694062"/>
            <a:ext cx="2949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1F293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14" name="Google Shape;14;p40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 rot="5400000">
            <a:off x="6982151" y="2212799"/>
            <a:ext cx="5141023" cy="71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40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611200" y="4602178"/>
            <a:ext cx="579426" cy="2030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5" r:id="rId14"/>
    <p:sldLayoutId id="2147483667" r:id="rId15"/>
    <p:sldLayoutId id="2147483669" r:id="rId16"/>
    <p:sldLayoutId id="2147483671" r:id="rId17"/>
    <p:sldLayoutId id="2147483678" r:id="rId18"/>
    <p:sldLayoutId id="2147483683" r:id="rId19"/>
    <p:sldLayoutId id="2147483684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4" r:id="rId26"/>
    <p:sldLayoutId id="2147483696" r:id="rId27"/>
    <p:sldLayoutId id="2147483697" r:id="rId28"/>
    <p:sldLayoutId id="2147483698" r:id="rId29"/>
    <p:sldLayoutId id="2147483699" r:id="rId30"/>
    <p:sldLayoutId id="2147483701" r:id="rId3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923">
          <p15:clr>
            <a:srgbClr val="F26B43"/>
          </p15:clr>
        </p15:guide>
        <p15:guide id="2" pos="385">
          <p15:clr>
            <a:srgbClr val="F26B43"/>
          </p15:clr>
        </p15:guide>
        <p15:guide id="3" pos="5375">
          <p15:clr>
            <a:srgbClr val="F26B43"/>
          </p15:clr>
        </p15:guide>
        <p15:guide id="4" orient="horz" pos="247">
          <p15:clr>
            <a:srgbClr val="EA4335"/>
          </p15:clr>
        </p15:guide>
        <p15:guide id="5" orient="horz" pos="302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"/>
          <p:cNvSpPr txBox="1">
            <a:spLocks noGrp="1"/>
          </p:cNvSpPr>
          <p:nvPr>
            <p:ph type="subTitle" idx="4294967295"/>
          </p:nvPr>
        </p:nvSpPr>
        <p:spPr>
          <a:xfrm>
            <a:off x="365744" y="2472122"/>
            <a:ext cx="34653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CA"/>
              <a:t>Click to insert sub-title</a:t>
            </a:r>
            <a:endParaRPr/>
          </a:p>
        </p:txBody>
      </p:sp>
      <p:sp>
        <p:nvSpPr>
          <p:cNvPr id="396" name="Google Shape;396;p1"/>
          <p:cNvSpPr txBox="1">
            <a:spLocks noGrp="1"/>
          </p:cNvSpPr>
          <p:nvPr>
            <p:ph type="subTitle" idx="1"/>
          </p:nvPr>
        </p:nvSpPr>
        <p:spPr>
          <a:xfrm>
            <a:off x="365742" y="2553421"/>
            <a:ext cx="5324587" cy="416243"/>
          </a:xfrm>
          <a:prstGeom prst="rect">
            <a:avLst/>
          </a:prstGeom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400" dirty="0"/>
              <a:t>Tony Barkett, Head of Banking</a:t>
            </a:r>
            <a:endParaRPr sz="1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42" y="1617382"/>
            <a:ext cx="5265375" cy="936040"/>
          </a:xfrm>
        </p:spPr>
        <p:txBody>
          <a:bodyPr/>
          <a:lstStyle/>
          <a:p>
            <a:r>
              <a:rPr lang="en-US" sz="4400" dirty="0"/>
              <a:t>Venture Debt</a:t>
            </a:r>
          </a:p>
        </p:txBody>
      </p:sp>
      <p:sp>
        <p:nvSpPr>
          <p:cNvPr id="5" name="Google Shape;396;p1"/>
          <p:cNvSpPr txBox="1">
            <a:spLocks/>
          </p:cNvSpPr>
          <p:nvPr/>
        </p:nvSpPr>
        <p:spPr>
          <a:xfrm>
            <a:off x="365742" y="3030562"/>
            <a:ext cx="5620587" cy="416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None/>
              <a:defRPr sz="15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Roboto Light"/>
              <a:buNone/>
              <a:defRPr sz="135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295275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5275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en-US" sz="1400" dirty="0"/>
              <a:t>Thomas Bird, VP of Credit Advisory, Banking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4459573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C74FF"/>
              </a:buClr>
              <a:buSzPts val="2400"/>
              <a:buFont typeface="Arial"/>
              <a:buNone/>
            </a:pPr>
            <a:r>
              <a:rPr lang="en-CA" dirty="0"/>
              <a:t>Is it right for your company?</a:t>
            </a:r>
            <a:endParaRPr u="sng" dirty="0"/>
          </a:p>
        </p:txBody>
      </p:sp>
      <p:sp>
        <p:nvSpPr>
          <p:cNvPr id="484" name="Google Shape;484;p15"/>
          <p:cNvSpPr txBox="1">
            <a:spLocks noGrp="1"/>
          </p:cNvSpPr>
          <p:nvPr>
            <p:ph type="sldNum" idx="12"/>
          </p:nvPr>
        </p:nvSpPr>
        <p:spPr>
          <a:xfrm>
            <a:off x="8220450" y="4694062"/>
            <a:ext cx="2949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fld id="{00000000-1234-1234-1234-123412341234}" type="slidenum">
              <a:rPr lang="en-CA"/>
              <a:t>10</a:t>
            </a:fld>
            <a:endParaRPr/>
          </a:p>
        </p:txBody>
      </p:sp>
      <p:sp>
        <p:nvSpPr>
          <p:cNvPr id="6" name="Google Shape;490;p16"/>
          <p:cNvSpPr txBox="1">
            <a:spLocks/>
          </p:cNvSpPr>
          <p:nvPr/>
        </p:nvSpPr>
        <p:spPr>
          <a:xfrm>
            <a:off x="4811257" y="0"/>
            <a:ext cx="4332743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•"/>
              <a:defRPr sz="1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95275" algn="l" rtl="0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Roboto Light"/>
              <a:buChar char="•"/>
              <a:defRPr sz="105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292100" algn="l" rtl="0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 Light"/>
              <a:buChar char="•"/>
              <a:defRPr sz="1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285750" algn="l" rtl="0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Light"/>
              <a:buChar char="•"/>
              <a:defRPr sz="9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85750" algn="l" rtl="0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Light"/>
              <a:buChar char="•"/>
              <a:defRPr sz="9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 sz="135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 sz="135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 sz="135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 sz="135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171450" indent="-171450">
              <a:lnSpc>
                <a:spcPct val="300000"/>
              </a:lnSpc>
              <a:spcBef>
                <a:spcPts val="0"/>
              </a:spcBef>
            </a:pPr>
            <a:r>
              <a:rPr lang="en-US" dirty="0"/>
              <a:t>Recent venture capital equity raise</a:t>
            </a:r>
          </a:p>
          <a:p>
            <a:pPr marL="171450" indent="-171450">
              <a:lnSpc>
                <a:spcPct val="300000"/>
              </a:lnSpc>
              <a:spcBef>
                <a:spcPts val="0"/>
              </a:spcBef>
            </a:pPr>
            <a:r>
              <a:rPr lang="en-US" dirty="0"/>
              <a:t>High existing and/or planned growth rates</a:t>
            </a:r>
          </a:p>
          <a:p>
            <a:pPr marL="171450" indent="-171450">
              <a:lnSpc>
                <a:spcPct val="300000"/>
              </a:lnSpc>
              <a:spcBef>
                <a:spcPts val="0"/>
              </a:spcBef>
            </a:pPr>
            <a:r>
              <a:rPr lang="en-US" dirty="0"/>
              <a:t>Meaningful market sizing</a:t>
            </a:r>
          </a:p>
          <a:p>
            <a:pPr marL="171450" indent="-171450">
              <a:lnSpc>
                <a:spcPct val="300000"/>
              </a:lnSpc>
              <a:spcBef>
                <a:spcPts val="0"/>
              </a:spcBef>
            </a:pPr>
            <a:r>
              <a:rPr lang="en-US" dirty="0"/>
              <a:t>Scalable business model</a:t>
            </a:r>
          </a:p>
          <a:p>
            <a:pPr marL="171450" indent="-171450">
              <a:lnSpc>
                <a:spcPct val="300000"/>
              </a:lnSpc>
              <a:spcBef>
                <a:spcPts val="0"/>
              </a:spcBef>
            </a:pPr>
            <a:r>
              <a:rPr lang="en-US" dirty="0"/>
              <a:t>IP and innovation-based businesses</a:t>
            </a:r>
          </a:p>
          <a:p>
            <a:pPr marL="171450" indent="-171450">
              <a:lnSpc>
                <a:spcPct val="300000"/>
              </a:lnSpc>
              <a:spcBef>
                <a:spcPts val="0"/>
              </a:spcBef>
            </a:pPr>
            <a:r>
              <a:rPr lang="en-US" dirty="0"/>
              <a:t>Existing cash runway (+12 months)</a:t>
            </a:r>
          </a:p>
          <a:p>
            <a:pPr marL="171450" indent="-171450">
              <a:lnSpc>
                <a:spcPct val="300000"/>
              </a:lnSpc>
              <a:spcBef>
                <a:spcPts val="0"/>
              </a:spcBef>
            </a:pPr>
            <a:r>
              <a:rPr lang="en-US" dirty="0"/>
              <a:t>Leveraging existing investor diligence </a:t>
            </a:r>
          </a:p>
        </p:txBody>
      </p:sp>
    </p:spTree>
    <p:extLst>
      <p:ext uri="{BB962C8B-B14F-4D97-AF65-F5344CB8AC3E}">
        <p14:creationId xmlns:p14="http://schemas.microsoft.com/office/powerpoint/2010/main" val="1073258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5"/>
          <p:cNvSpPr txBox="1">
            <a:spLocks noGrp="1"/>
          </p:cNvSpPr>
          <p:nvPr>
            <p:ph type="title"/>
          </p:nvPr>
        </p:nvSpPr>
        <p:spPr>
          <a:xfrm>
            <a:off x="-1" y="0"/>
            <a:ext cx="4482059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C74FF"/>
              </a:buClr>
              <a:buSzPts val="2400"/>
              <a:buFont typeface="Arial"/>
              <a:buNone/>
            </a:pPr>
            <a:r>
              <a:rPr lang="en-CA" dirty="0"/>
              <a:t>What else matters?</a:t>
            </a:r>
            <a:endParaRPr u="sng" dirty="0"/>
          </a:p>
        </p:txBody>
      </p:sp>
      <p:sp>
        <p:nvSpPr>
          <p:cNvPr id="484" name="Google Shape;484;p15"/>
          <p:cNvSpPr txBox="1">
            <a:spLocks noGrp="1"/>
          </p:cNvSpPr>
          <p:nvPr>
            <p:ph type="sldNum" idx="12"/>
          </p:nvPr>
        </p:nvSpPr>
        <p:spPr>
          <a:xfrm>
            <a:off x="8220450" y="4694062"/>
            <a:ext cx="2949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fld id="{00000000-1234-1234-1234-123412341234}" type="slidenum">
              <a:rPr lang="en-CA"/>
              <a:t>11</a:t>
            </a:fld>
            <a:endParaRPr/>
          </a:p>
        </p:txBody>
      </p:sp>
      <p:sp>
        <p:nvSpPr>
          <p:cNvPr id="6" name="Google Shape;490;p16"/>
          <p:cNvSpPr txBox="1">
            <a:spLocks/>
          </p:cNvSpPr>
          <p:nvPr/>
        </p:nvSpPr>
        <p:spPr>
          <a:xfrm>
            <a:off x="4726342" y="0"/>
            <a:ext cx="4334529" cy="514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•"/>
              <a:defRPr sz="1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95275" algn="l" rtl="0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Roboto Light"/>
              <a:buChar char="•"/>
              <a:defRPr sz="105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292100" algn="l" rtl="0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 Light"/>
              <a:buChar char="•"/>
              <a:defRPr sz="1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285750" algn="l" rtl="0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Light"/>
              <a:buChar char="•"/>
              <a:defRPr sz="9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85750" algn="l" rtl="0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Light"/>
              <a:buChar char="•"/>
              <a:defRPr sz="9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 sz="135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 sz="135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 sz="135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 sz="135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171450" indent="-171450">
              <a:lnSpc>
                <a:spcPct val="300000"/>
              </a:lnSpc>
              <a:spcBef>
                <a:spcPts val="0"/>
              </a:spcBef>
            </a:pPr>
            <a:r>
              <a:rPr lang="en-US" dirty="0"/>
              <a:t>Lead investor analysis</a:t>
            </a:r>
          </a:p>
          <a:p>
            <a:pPr marL="171450" indent="-171450">
              <a:lnSpc>
                <a:spcPct val="300000"/>
              </a:lnSpc>
              <a:spcBef>
                <a:spcPts val="0"/>
              </a:spcBef>
            </a:pPr>
            <a:r>
              <a:rPr lang="en-US" dirty="0"/>
              <a:t>VC fund nature (financial vs. strategic/corporate)</a:t>
            </a:r>
          </a:p>
          <a:p>
            <a:pPr marL="171450" indent="-171450">
              <a:lnSpc>
                <a:spcPct val="300000"/>
              </a:lnSpc>
              <a:spcBef>
                <a:spcPts val="0"/>
              </a:spcBef>
            </a:pPr>
            <a:r>
              <a:rPr lang="en-US" dirty="0"/>
              <a:t>Fund size &amp; vintage</a:t>
            </a:r>
          </a:p>
          <a:p>
            <a:pPr marL="171450" indent="-171450">
              <a:lnSpc>
                <a:spcPct val="300000"/>
              </a:lnSpc>
              <a:spcBef>
                <a:spcPts val="0"/>
              </a:spcBef>
            </a:pPr>
            <a:r>
              <a:rPr lang="en-US" dirty="0"/>
              <a:t>Reserve strategy and follow-on capacity</a:t>
            </a:r>
          </a:p>
          <a:p>
            <a:pPr marL="171450" indent="-171450">
              <a:lnSpc>
                <a:spcPct val="300000"/>
              </a:lnSpc>
              <a:spcBef>
                <a:spcPts val="0"/>
              </a:spcBef>
            </a:pPr>
            <a:r>
              <a:rPr lang="en-US" dirty="0"/>
              <a:t>Fund track record</a:t>
            </a:r>
          </a:p>
          <a:p>
            <a:pPr marL="171450" indent="-171450">
              <a:lnSpc>
                <a:spcPct val="300000"/>
              </a:lnSpc>
              <a:spcBef>
                <a:spcPts val="0"/>
              </a:spcBef>
            </a:pPr>
            <a:r>
              <a:rPr lang="en-US" dirty="0"/>
              <a:t>Partner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3905207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5"/>
          <p:cNvSpPr txBox="1">
            <a:spLocks noGrp="1"/>
          </p:cNvSpPr>
          <p:nvPr>
            <p:ph type="title"/>
          </p:nvPr>
        </p:nvSpPr>
        <p:spPr>
          <a:xfrm>
            <a:off x="1" y="0"/>
            <a:ext cx="4459574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C74FF"/>
              </a:buClr>
              <a:buSzPts val="2400"/>
              <a:buFont typeface="Arial"/>
              <a:buNone/>
            </a:pPr>
            <a:r>
              <a:rPr lang="en-CA" dirty="0"/>
              <a:t>How is venture debt </a:t>
            </a:r>
            <a:br>
              <a:rPr lang="en-CA" dirty="0"/>
            </a:br>
            <a:r>
              <a:rPr lang="en-CA" dirty="0"/>
              <a:t>structured?</a:t>
            </a:r>
            <a:endParaRPr u="sng" dirty="0"/>
          </a:p>
        </p:txBody>
      </p:sp>
      <p:sp>
        <p:nvSpPr>
          <p:cNvPr id="484" name="Google Shape;484;p15"/>
          <p:cNvSpPr txBox="1">
            <a:spLocks noGrp="1"/>
          </p:cNvSpPr>
          <p:nvPr>
            <p:ph type="sldNum" idx="12"/>
          </p:nvPr>
        </p:nvSpPr>
        <p:spPr>
          <a:xfrm>
            <a:off x="8220450" y="4694062"/>
            <a:ext cx="2949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fld id="{00000000-1234-1234-1234-123412341234}" type="slidenum">
              <a:rPr lang="en-CA"/>
              <a:t>12</a:t>
            </a:fld>
            <a:endParaRPr/>
          </a:p>
        </p:txBody>
      </p:sp>
      <p:sp>
        <p:nvSpPr>
          <p:cNvPr id="6" name="Google Shape;490;p16"/>
          <p:cNvSpPr txBox="1">
            <a:spLocks/>
          </p:cNvSpPr>
          <p:nvPr/>
        </p:nvSpPr>
        <p:spPr>
          <a:xfrm>
            <a:off x="4766685" y="0"/>
            <a:ext cx="3850841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•"/>
              <a:defRPr sz="1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95275" algn="l" rtl="0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Roboto Light"/>
              <a:buChar char="•"/>
              <a:defRPr sz="105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292100" algn="l" rtl="0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 Light"/>
              <a:buChar char="•"/>
              <a:defRPr sz="1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285750" algn="l" rtl="0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Light"/>
              <a:buChar char="•"/>
              <a:defRPr sz="9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85750" algn="l" rtl="0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Light"/>
              <a:buChar char="•"/>
              <a:defRPr sz="9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 sz="135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 sz="135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 sz="135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 sz="135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171450" indent="-171450">
              <a:lnSpc>
                <a:spcPct val="300000"/>
              </a:lnSpc>
              <a:spcBef>
                <a:spcPts val="0"/>
              </a:spcBef>
            </a:pPr>
            <a:r>
              <a:rPr lang="en-US" dirty="0"/>
              <a:t>Senior Secured Term Debt (first ranking GSA)</a:t>
            </a:r>
          </a:p>
          <a:p>
            <a:pPr marL="171450" indent="-171450">
              <a:lnSpc>
                <a:spcPct val="300000"/>
              </a:lnSpc>
              <a:spcBef>
                <a:spcPts val="0"/>
              </a:spcBef>
            </a:pPr>
            <a:r>
              <a:rPr lang="en-US" dirty="0"/>
              <a:t>Sizing is typically 20-40% of the latest equity round size</a:t>
            </a:r>
          </a:p>
          <a:p>
            <a:pPr marL="171450" indent="-171450">
              <a:lnSpc>
                <a:spcPct val="300000"/>
              </a:lnSpc>
              <a:spcBef>
                <a:spcPts val="0"/>
              </a:spcBef>
            </a:pPr>
            <a:r>
              <a:rPr lang="en-US" dirty="0"/>
              <a:t>Interest bearing at a margin above prime rates</a:t>
            </a:r>
          </a:p>
          <a:p>
            <a:pPr marL="171450" indent="-171450">
              <a:lnSpc>
                <a:spcPct val="300000"/>
              </a:lnSpc>
              <a:spcBef>
                <a:spcPts val="0"/>
              </a:spcBef>
            </a:pPr>
            <a:r>
              <a:rPr lang="en-US" dirty="0"/>
              <a:t>Includes a nominal warrant position</a:t>
            </a:r>
          </a:p>
          <a:p>
            <a:pPr marL="171450" indent="-171450">
              <a:lnSpc>
                <a:spcPct val="300000"/>
              </a:lnSpc>
              <a:spcBef>
                <a:spcPts val="0"/>
              </a:spcBef>
            </a:pPr>
            <a:r>
              <a:rPr lang="en-US" dirty="0"/>
              <a:t>Four-year term on average</a:t>
            </a:r>
          </a:p>
          <a:p>
            <a:pPr marL="171450" indent="-171450">
              <a:lnSpc>
                <a:spcPct val="300000"/>
              </a:lnSpc>
              <a:spcBef>
                <a:spcPts val="0"/>
              </a:spcBef>
            </a:pPr>
            <a:r>
              <a:rPr lang="en-US" dirty="0"/>
              <a:t>No financial covenants</a:t>
            </a:r>
          </a:p>
          <a:p>
            <a:pPr marL="171450" indent="-171450">
              <a:lnSpc>
                <a:spcPct val="300000"/>
              </a:lnSpc>
              <a:spcBef>
                <a:spcPts val="0"/>
              </a:spcBef>
            </a:pPr>
            <a:r>
              <a:rPr lang="en-US" dirty="0"/>
              <a:t>Material Adverse Change (MAC) clause</a:t>
            </a:r>
          </a:p>
        </p:txBody>
      </p:sp>
    </p:spTree>
    <p:extLst>
      <p:ext uri="{BB962C8B-B14F-4D97-AF65-F5344CB8AC3E}">
        <p14:creationId xmlns:p14="http://schemas.microsoft.com/office/powerpoint/2010/main" val="642050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5"/>
          <p:cNvSpPr txBox="1">
            <a:spLocks noGrp="1"/>
          </p:cNvSpPr>
          <p:nvPr>
            <p:ph type="title"/>
          </p:nvPr>
        </p:nvSpPr>
        <p:spPr>
          <a:xfrm>
            <a:off x="-1" y="0"/>
            <a:ext cx="4452080" cy="514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C74FF"/>
              </a:buClr>
              <a:buSzPts val="2400"/>
              <a:buFont typeface="Arial"/>
              <a:buNone/>
            </a:pPr>
            <a:r>
              <a:rPr lang="en-CA" dirty="0"/>
              <a:t>How does it work?</a:t>
            </a:r>
            <a:endParaRPr u="sng" dirty="0"/>
          </a:p>
        </p:txBody>
      </p:sp>
      <p:sp>
        <p:nvSpPr>
          <p:cNvPr id="484" name="Google Shape;484;p15"/>
          <p:cNvSpPr txBox="1">
            <a:spLocks noGrp="1"/>
          </p:cNvSpPr>
          <p:nvPr>
            <p:ph type="sldNum" idx="12"/>
          </p:nvPr>
        </p:nvSpPr>
        <p:spPr>
          <a:xfrm>
            <a:off x="8220450" y="4694062"/>
            <a:ext cx="2949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fld id="{00000000-1234-1234-1234-123412341234}" type="slidenum">
              <a:rPr lang="en-CA"/>
              <a:t>13</a:t>
            </a:fld>
            <a:endParaRPr/>
          </a:p>
        </p:txBody>
      </p:sp>
      <p:sp>
        <p:nvSpPr>
          <p:cNvPr id="5" name="Google Shape;491;p16"/>
          <p:cNvSpPr txBox="1">
            <a:spLocks noGrp="1"/>
          </p:cNvSpPr>
          <p:nvPr>
            <p:ph type="body" idx="4294967295"/>
          </p:nvPr>
        </p:nvSpPr>
        <p:spPr>
          <a:xfrm>
            <a:off x="4682293" y="0"/>
            <a:ext cx="4378579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CA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Venture debt is interest only for 12-24 months (draw period)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lang="en-CA" sz="12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endParaRPr lang="en-CA" sz="12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CA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Interest is only paid on what’s been </a:t>
            </a:r>
            <a:r>
              <a:rPr lang="en-CA" sz="1200" u="sng" dirty="0">
                <a:latin typeface="Roboto Light" panose="02000000000000000000" pitchFamily="2" charset="0"/>
                <a:ea typeface="Roboto Light" panose="02000000000000000000" pitchFamily="2" charset="0"/>
              </a:rPr>
              <a:t>drawn </a:t>
            </a:r>
            <a:r>
              <a:rPr lang="en-CA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lang="en-CA" sz="1200" u="sng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endParaRPr lang="en-CA" sz="1200" u="sng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CA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Once draw period elapses, no further capital is advanced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lang="en-CA" sz="12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endParaRPr lang="en-CA" sz="12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CA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No obligation to draw full amount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lang="en-CA" sz="12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endParaRPr lang="en-CA" sz="12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CA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Balance typically amortizes monthly over a three year period until repaid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endParaRPr lang="en-CA" sz="12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endParaRPr lang="en-CA" sz="12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CA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Typically repaid from future equity proceeds and/or refinanced</a:t>
            </a:r>
          </a:p>
        </p:txBody>
      </p:sp>
    </p:spTree>
    <p:extLst>
      <p:ext uri="{BB962C8B-B14F-4D97-AF65-F5344CB8AC3E}">
        <p14:creationId xmlns:p14="http://schemas.microsoft.com/office/powerpoint/2010/main" val="1193611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4489554" cy="514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C74FF"/>
              </a:buClr>
              <a:buSzPts val="2400"/>
              <a:buFont typeface="Arial"/>
              <a:buNone/>
            </a:pPr>
            <a:r>
              <a:rPr lang="en-CA" dirty="0"/>
              <a:t>What else do I need to know? </a:t>
            </a:r>
            <a:endParaRPr dirty="0"/>
          </a:p>
        </p:txBody>
      </p:sp>
      <p:sp>
        <p:nvSpPr>
          <p:cNvPr id="484" name="Google Shape;484;p15"/>
          <p:cNvSpPr txBox="1">
            <a:spLocks noGrp="1"/>
          </p:cNvSpPr>
          <p:nvPr>
            <p:ph type="sldNum" idx="12"/>
          </p:nvPr>
        </p:nvSpPr>
        <p:spPr>
          <a:xfrm>
            <a:off x="8220450" y="4694062"/>
            <a:ext cx="2949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fld id="{00000000-1234-1234-1234-123412341234}" type="slidenum">
              <a:rPr lang="en-CA"/>
              <a:t>14</a:t>
            </a:fld>
            <a:endParaRPr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B492203-FA25-407D-8AF5-EB4944E8C14C}"/>
              </a:ext>
            </a:extLst>
          </p:cNvPr>
          <p:cNvSpPr txBox="1">
            <a:spLocks/>
          </p:cNvSpPr>
          <p:nvPr/>
        </p:nvSpPr>
        <p:spPr>
          <a:xfrm>
            <a:off x="4635921" y="0"/>
            <a:ext cx="4321044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•"/>
              <a:defRPr sz="1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95275" algn="l" rtl="0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Roboto Light"/>
              <a:buChar char="•"/>
              <a:defRPr sz="105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292100" algn="l" rtl="0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 Light"/>
              <a:buChar char="•"/>
              <a:defRPr sz="1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285750" algn="l" rtl="0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Light"/>
              <a:buChar char="•"/>
              <a:defRPr sz="9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85750" algn="l" rtl="0">
              <a:lnSpc>
                <a:spcPct val="114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Light"/>
              <a:buChar char="•"/>
              <a:defRPr sz="9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 sz="135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 sz="135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 sz="135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•"/>
              <a:defRPr sz="135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342892" indent="-342892" defTabSz="914378">
              <a:lnSpc>
                <a:spcPct val="150000"/>
              </a:lnSpc>
            </a:pPr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Engage with a Lender before or shortly (~12 months) after an equity raise</a:t>
            </a:r>
          </a:p>
          <a:p>
            <a:pPr marL="342892" indent="-342892" defTabSz="914378">
              <a:lnSpc>
                <a:spcPct val="150000"/>
              </a:lnSpc>
            </a:pPr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Work with a lender that has a broad platform able to scale with you</a:t>
            </a:r>
          </a:p>
          <a:p>
            <a:pPr marL="342892" indent="-342892" defTabSz="914378">
              <a:lnSpc>
                <a:spcPct val="150000"/>
              </a:lnSpc>
            </a:pPr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Understand your lender’s approval process and debt relationship</a:t>
            </a:r>
          </a:p>
          <a:p>
            <a:pPr marL="342892" indent="-342892" defTabSz="914378">
              <a:lnSpc>
                <a:spcPct val="150000"/>
              </a:lnSpc>
            </a:pPr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Replace with larger term facility at the close of the next round</a:t>
            </a:r>
          </a:p>
          <a:p>
            <a:pPr marL="342892" indent="-342892" defTabSz="914378">
              <a:lnSpc>
                <a:spcPct val="150000"/>
              </a:lnSpc>
            </a:pPr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Understand pathway to other financing products (working capital)</a:t>
            </a:r>
          </a:p>
          <a:p>
            <a:pPr marL="342892" indent="-342892" defTabSz="914378">
              <a:lnSpc>
                <a:spcPct val="150000"/>
              </a:lnSpc>
            </a:pPr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Partnering with experienced lawyers</a:t>
            </a:r>
          </a:p>
        </p:txBody>
      </p:sp>
    </p:spTree>
    <p:extLst>
      <p:ext uri="{BB962C8B-B14F-4D97-AF65-F5344CB8AC3E}">
        <p14:creationId xmlns:p14="http://schemas.microsoft.com/office/powerpoint/2010/main" val="2708457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"/>
          <p:cNvSpPr txBox="1">
            <a:spLocks noGrp="1"/>
          </p:cNvSpPr>
          <p:nvPr>
            <p:ph type="ctrTitle"/>
          </p:nvPr>
        </p:nvSpPr>
        <p:spPr>
          <a:xfrm>
            <a:off x="353552" y="1646285"/>
            <a:ext cx="4256100" cy="14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4800"/>
              <a:buFont typeface="Arial"/>
              <a:buNone/>
            </a:pPr>
            <a:r>
              <a:rPr lang="en-CA" sz="3000" dirty="0"/>
              <a:t>Thank you.</a:t>
            </a:r>
            <a:endParaRPr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3BD231-93A1-40A3-AFAA-915111E680AE}"/>
              </a:ext>
            </a:extLst>
          </p:cNvPr>
          <p:cNvSpPr>
            <a:spLocks noGrp="1"/>
          </p:cNvSpPr>
          <p:nvPr>
            <p:ph type="sldNum" idx="2"/>
          </p:nvPr>
        </p:nvSpPr>
        <p:spPr/>
        <p:txBody>
          <a:bodyPr wrap="square" anchor="ctr"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2AB332A-67BF-7A4E-A124-3912B6721BAC}" type="slidenum">
              <a:rPr lang="en-US" sz="20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20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E3984C1E-865F-487C-9DDD-85AA16DF51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989355"/>
              </p:ext>
            </p:extLst>
          </p:nvPr>
        </p:nvGraphicFramePr>
        <p:xfrm>
          <a:off x="988906" y="2433462"/>
          <a:ext cx="6556587" cy="1651000"/>
        </p:xfrm>
        <a:graphic>
          <a:graphicData uri="http://schemas.openxmlformats.org/drawingml/2006/table">
            <a:tbl>
              <a:tblPr firstRow="1" bandRow="1">
                <a:tableStyleId>{EBBE227E-B014-4198-9F2F-FE56896BCFE8}</a:tableStyleId>
              </a:tblPr>
              <a:tblGrid>
                <a:gridCol w="2744206">
                  <a:extLst>
                    <a:ext uri="{9D8B030D-6E8A-4147-A177-3AD203B41FA5}">
                      <a16:colId xmlns:a16="http://schemas.microsoft.com/office/drawing/2014/main" val="3869211902"/>
                    </a:ext>
                  </a:extLst>
                </a:gridCol>
                <a:gridCol w="995583">
                  <a:extLst>
                    <a:ext uri="{9D8B030D-6E8A-4147-A177-3AD203B41FA5}">
                      <a16:colId xmlns:a16="http://schemas.microsoft.com/office/drawing/2014/main" val="188027162"/>
                    </a:ext>
                  </a:extLst>
                </a:gridCol>
                <a:gridCol w="2816798">
                  <a:extLst>
                    <a:ext uri="{9D8B030D-6E8A-4147-A177-3AD203B41FA5}">
                      <a16:colId xmlns:a16="http://schemas.microsoft.com/office/drawing/2014/main" val="1597393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2117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Tony Barkett</a:t>
                      </a:r>
                    </a:p>
                    <a:p>
                      <a:pPr algn="ctr"/>
                      <a:r>
                        <a:rPr lang="en-US" sz="1100" b="1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Head of Banking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Thomas Bird</a:t>
                      </a:r>
                    </a:p>
                    <a:p>
                      <a:pPr algn="ctr"/>
                      <a:r>
                        <a:rPr lang="en-US" sz="1100" b="1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VP of Credit Advisory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113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Calibri"/>
                          <a:sym typeface="Arial"/>
                        </a:rPr>
                        <a:t>Tony leads our full technology and innovation banking practice. He provides strategic oversight of product and market development, and heads our national relationship management and credit advisory teams.</a:t>
                      </a:r>
                      <a:endParaRPr lang="en-US" sz="1000" dirty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Thomas is part of the Credit Advisory team where he administers venture debt and working capital facilities to leading Canadian technology companies. </a:t>
                      </a:r>
                      <a:endParaRPr lang="en-US" sz="10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endParaRPr lang="en-US" sz="10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826441"/>
                  </a:ext>
                </a:extLst>
              </a:tr>
            </a:tbl>
          </a:graphicData>
        </a:graphic>
      </p:graphicFrame>
      <p:pic>
        <p:nvPicPr>
          <p:cNvPr id="11" name="Picture 2" descr="Thomas Bird - Vice President - RBCx | LinkedIn">
            <a:extLst>
              <a:ext uri="{FF2B5EF4-FFF2-40B4-BE49-F238E27FC236}">
                <a16:creationId xmlns:a16="http://schemas.microsoft.com/office/drawing/2014/main" id="{F8FDB468-1306-4A16-8290-E3C9960D61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6" r="11242" b="29408"/>
          <a:stretch/>
        </p:blipFill>
        <p:spPr bwMode="auto">
          <a:xfrm>
            <a:off x="5378975" y="1142176"/>
            <a:ext cx="1626433" cy="15279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2" name="Picture 4" descr="Profile photo of Tony Barkett">
            <a:extLst>
              <a:ext uri="{FF2B5EF4-FFF2-40B4-BE49-F238E27FC236}">
                <a16:creationId xmlns:a16="http://schemas.microsoft.com/office/drawing/2014/main" id="{001CB513-5029-4FB8-B96A-1ACFA34DE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229" y="1142103"/>
            <a:ext cx="1528023" cy="152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04F19D7-0E6B-4916-B8BF-67120FDEBD7C}"/>
              </a:ext>
            </a:extLst>
          </p:cNvPr>
          <p:cNvSpPr txBox="1">
            <a:spLocks/>
          </p:cNvSpPr>
          <p:nvPr/>
        </p:nvSpPr>
        <p:spPr>
          <a:xfrm>
            <a:off x="611200" y="391825"/>
            <a:ext cx="79041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937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1F293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Speaker Introductions</a:t>
            </a:r>
          </a:p>
        </p:txBody>
      </p:sp>
    </p:spTree>
    <p:extLst>
      <p:ext uri="{BB962C8B-B14F-4D97-AF65-F5344CB8AC3E}">
        <p14:creationId xmlns:p14="http://schemas.microsoft.com/office/powerpoint/2010/main" val="1295543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4474564" cy="520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C74FF"/>
              </a:buClr>
              <a:buSzPts val="2400"/>
              <a:buFont typeface="Arial"/>
              <a:buNone/>
            </a:pPr>
            <a:r>
              <a:rPr lang="en-CA" dirty="0"/>
              <a:t>What is Venture Debt?</a:t>
            </a:r>
            <a:endParaRPr dirty="0"/>
          </a:p>
        </p:txBody>
      </p:sp>
      <p:sp>
        <p:nvSpPr>
          <p:cNvPr id="482" name="Google Shape;482;p15"/>
          <p:cNvSpPr txBox="1">
            <a:spLocks noGrp="1"/>
          </p:cNvSpPr>
          <p:nvPr>
            <p:ph type="body" idx="1"/>
          </p:nvPr>
        </p:nvSpPr>
        <p:spPr>
          <a:xfrm>
            <a:off x="4698793" y="0"/>
            <a:ext cx="4396716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171450" lvl="0" indent="-17145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dirty="0"/>
              <a:t>Growth capital for venture-backed companies</a:t>
            </a:r>
          </a:p>
          <a:p>
            <a:pPr marL="171450" lvl="0" indent="-17145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dirty="0"/>
              <a:t>Structured as committed term debt</a:t>
            </a:r>
          </a:p>
          <a:p>
            <a:pPr marL="171450" lvl="0" indent="-17145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dirty="0"/>
              <a:t>Designed for early to growth stage companies</a:t>
            </a:r>
            <a:endParaRPr lang="en-US" b="1" u="sng" dirty="0"/>
          </a:p>
          <a:p>
            <a:pPr marL="171450" lvl="0" indent="-17145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CA" dirty="0"/>
              <a:t>Provides cash bolster to operating runway and balance sheet</a:t>
            </a:r>
          </a:p>
          <a:p>
            <a:pPr marL="171450" lvl="0" indent="-17145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CA" dirty="0"/>
              <a:t>Considered operational “insurance” for </a:t>
            </a:r>
            <a:r>
              <a:rPr lang="en-CA" dirty="0" err="1"/>
              <a:t>startups</a:t>
            </a:r>
            <a:endParaRPr dirty="0"/>
          </a:p>
        </p:txBody>
      </p:sp>
      <p:sp>
        <p:nvSpPr>
          <p:cNvPr id="484" name="Google Shape;484;p15"/>
          <p:cNvSpPr txBox="1">
            <a:spLocks noGrp="1"/>
          </p:cNvSpPr>
          <p:nvPr>
            <p:ph type="sldNum" idx="12"/>
          </p:nvPr>
        </p:nvSpPr>
        <p:spPr>
          <a:xfrm>
            <a:off x="8220450" y="4694062"/>
            <a:ext cx="2949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fld id="{00000000-1234-1234-1234-123412341234}" type="slidenum">
              <a:rPr lang="en-CA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1836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4474564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C74FF"/>
              </a:buClr>
              <a:buSzPts val="2400"/>
              <a:buFont typeface="Arial"/>
              <a:buNone/>
            </a:pPr>
            <a:r>
              <a:rPr lang="en-CA" dirty="0"/>
              <a:t>What value does it bring?</a:t>
            </a:r>
            <a:endParaRPr dirty="0"/>
          </a:p>
        </p:txBody>
      </p:sp>
      <p:sp>
        <p:nvSpPr>
          <p:cNvPr id="482" name="Google Shape;482;p15"/>
          <p:cNvSpPr txBox="1">
            <a:spLocks noGrp="1"/>
          </p:cNvSpPr>
          <p:nvPr>
            <p:ph type="body" idx="1"/>
          </p:nvPr>
        </p:nvSpPr>
        <p:spPr>
          <a:xfrm>
            <a:off x="4747696" y="0"/>
            <a:ext cx="4396304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Extends cash runway to next equity round and ability to reach existing milestones</a:t>
            </a:r>
          </a:p>
          <a:p>
            <a:pPr marL="171450" indent="-171450">
              <a:lnSpc>
                <a:spcPct val="300000"/>
              </a:lnSpc>
              <a:spcBef>
                <a:spcPts val="0"/>
              </a:spcBef>
            </a:pPr>
            <a:r>
              <a:rPr lang="en-US" dirty="0"/>
              <a:t>Supports expansion and scaling initiatives (product, sales, etc.)</a:t>
            </a:r>
          </a:p>
          <a:p>
            <a:pPr marL="171450" indent="-171450">
              <a:lnSpc>
                <a:spcPct val="300000"/>
              </a:lnSpc>
              <a:spcBef>
                <a:spcPts val="0"/>
              </a:spcBef>
            </a:pPr>
            <a:r>
              <a:rPr lang="en-US" dirty="0"/>
              <a:t>Comes without liquidity or other financial covenants</a:t>
            </a:r>
            <a:endParaRPr lang="en-US" b="1" u="sng" dirty="0"/>
          </a:p>
          <a:p>
            <a:pPr marL="171450" indent="-171450">
              <a:lnSpc>
                <a:spcPct val="100000"/>
              </a:lnSpc>
              <a:spcBef>
                <a:spcPts val="0"/>
              </a:spcBef>
            </a:pPr>
            <a:endParaRPr lang="en-CA" dirty="0"/>
          </a:p>
          <a:p>
            <a:pPr marL="171450" indent="-171450">
              <a:lnSpc>
                <a:spcPct val="100000"/>
              </a:lnSpc>
              <a:spcBef>
                <a:spcPts val="0"/>
              </a:spcBef>
            </a:pPr>
            <a:r>
              <a:rPr lang="en-CA" dirty="0"/>
              <a:t>Offers a way to fund growth without heavily impacting the cap table</a:t>
            </a:r>
          </a:p>
        </p:txBody>
      </p:sp>
      <p:sp>
        <p:nvSpPr>
          <p:cNvPr id="484" name="Google Shape;484;p15"/>
          <p:cNvSpPr txBox="1">
            <a:spLocks noGrp="1"/>
          </p:cNvSpPr>
          <p:nvPr>
            <p:ph type="sldNum" idx="12"/>
          </p:nvPr>
        </p:nvSpPr>
        <p:spPr>
          <a:xfrm>
            <a:off x="8220450" y="4694062"/>
            <a:ext cx="2949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fld id="{00000000-1234-1234-1234-123412341234}" type="slidenum">
              <a:rPr lang="en-CA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57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V="1">
            <a:off x="1567818" y="1416051"/>
            <a:ext cx="0" cy="3129056"/>
          </a:xfrm>
          <a:prstGeom prst="straightConnector1">
            <a:avLst/>
          </a:prstGeom>
          <a:ln w="28575">
            <a:solidFill>
              <a:srgbClr val="6F6E6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67819" y="2432050"/>
            <a:ext cx="743582" cy="558800"/>
          </a:xfrm>
          <a:prstGeom prst="line">
            <a:avLst/>
          </a:prstGeom>
          <a:ln w="28575">
            <a:solidFill>
              <a:srgbClr val="51B5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311400" y="2127250"/>
            <a:ext cx="0" cy="863600"/>
          </a:xfrm>
          <a:prstGeom prst="line">
            <a:avLst/>
          </a:prstGeom>
          <a:ln w="28575">
            <a:solidFill>
              <a:srgbClr val="51B5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11401" y="2127250"/>
            <a:ext cx="3289300" cy="2417856"/>
          </a:xfrm>
          <a:prstGeom prst="line">
            <a:avLst/>
          </a:prstGeom>
          <a:ln w="28575">
            <a:solidFill>
              <a:srgbClr val="51B5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11401" y="2990850"/>
            <a:ext cx="2072822" cy="1554256"/>
          </a:xfrm>
          <a:prstGeom prst="line">
            <a:avLst/>
          </a:prstGeom>
          <a:ln w="28575">
            <a:solidFill>
              <a:srgbClr val="51B5E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520872" y="2383772"/>
            <a:ext cx="93890" cy="85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264457" y="2937716"/>
            <a:ext cx="93890" cy="85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567818" y="4545106"/>
            <a:ext cx="5378824" cy="0"/>
          </a:xfrm>
          <a:prstGeom prst="straightConnector1">
            <a:avLst/>
          </a:prstGeom>
          <a:ln w="28575">
            <a:solidFill>
              <a:srgbClr val="6F6E6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412602" y="4602735"/>
            <a:ext cx="1188098" cy="0"/>
          </a:xfrm>
          <a:prstGeom prst="straightConnector1">
            <a:avLst/>
          </a:prstGeom>
          <a:ln w="19050">
            <a:solidFill>
              <a:srgbClr val="6F6E6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78414" y="4645354"/>
            <a:ext cx="1336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Roboto" panose="02000000000000000000" pitchFamily="2" charset="0"/>
                <a:ea typeface="Roboto" panose="02000000000000000000" pitchFamily="2" charset="0"/>
              </a:rPr>
              <a:t>Runway Extension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00915" y="2179523"/>
            <a:ext cx="8910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Roboto" panose="02000000000000000000" pitchFamily="2" charset="0"/>
                <a:ea typeface="Roboto" panose="02000000000000000000" pitchFamily="2" charset="0"/>
              </a:rPr>
              <a:t>Valuation Milestone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50952" y="1099301"/>
            <a:ext cx="5557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Roboto" panose="02000000000000000000" pitchFamily="2" charset="0"/>
                <a:ea typeface="Roboto" panose="02000000000000000000" pitchFamily="2" charset="0"/>
              </a:rPr>
              <a:t>Cash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19560" y="3148792"/>
            <a:ext cx="84904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Roboto" panose="02000000000000000000" pitchFamily="2" charset="0"/>
                <a:ea typeface="Roboto" panose="02000000000000000000" pitchFamily="2" charset="0"/>
              </a:rPr>
              <a:t>Venture Debt Financing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93586" y="4441231"/>
            <a:ext cx="5159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Roboto" panose="02000000000000000000" pitchFamily="2" charset="0"/>
                <a:ea typeface="Roboto" panose="02000000000000000000" pitchFamily="2" charset="0"/>
              </a:rPr>
              <a:t>Time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5049612" y="2653394"/>
            <a:ext cx="4082" cy="1891713"/>
          </a:xfrm>
          <a:prstGeom prst="line">
            <a:avLst/>
          </a:prstGeom>
          <a:ln w="19050">
            <a:solidFill>
              <a:srgbClr val="FFC72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821535" y="2179523"/>
            <a:ext cx="5790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1" dirty="0">
                <a:latin typeface="Roboto" panose="02000000000000000000" pitchFamily="2" charset="0"/>
                <a:ea typeface="Roboto" panose="02000000000000000000" pitchFamily="2" charset="0"/>
              </a:rPr>
              <a:t>Equity</a:t>
            </a:r>
          </a:p>
          <a:p>
            <a:pPr algn="ctr"/>
            <a:r>
              <a:rPr lang="en-US" sz="1100" b="1" dirty="0">
                <a:latin typeface="Roboto" panose="02000000000000000000" pitchFamily="2" charset="0"/>
                <a:ea typeface="Roboto" panose="02000000000000000000" pitchFamily="2" charset="0"/>
              </a:rPr>
              <a:t>Raise</a:t>
            </a:r>
            <a:endParaRPr lang="en-US" sz="11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0FFBE6E1-FC1D-46F6-ADDC-EFCE014FE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200" y="391825"/>
            <a:ext cx="7904100" cy="345600"/>
          </a:xfrm>
        </p:spPr>
        <p:txBody>
          <a:bodyPr/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Runway Expansion</a:t>
            </a:r>
          </a:p>
        </p:txBody>
      </p:sp>
    </p:spTree>
    <p:extLst>
      <p:ext uri="{BB962C8B-B14F-4D97-AF65-F5344CB8AC3E}">
        <p14:creationId xmlns:p14="http://schemas.microsoft.com/office/powerpoint/2010/main" val="2021586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mtClean="0"/>
              <a:t>6</a:t>
            </a:fld>
            <a:endParaRPr lang="en-CA"/>
          </a:p>
        </p:txBody>
      </p:sp>
      <p:sp>
        <p:nvSpPr>
          <p:cNvPr id="6" name="Google Shape;481;p15"/>
          <p:cNvSpPr txBox="1">
            <a:spLocks/>
          </p:cNvSpPr>
          <p:nvPr/>
        </p:nvSpPr>
        <p:spPr>
          <a:xfrm>
            <a:off x="0" y="754052"/>
            <a:ext cx="9143999" cy="31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buClr>
                <a:srgbClr val="2C74FF"/>
              </a:buClr>
              <a:buSzPts val="2400"/>
            </a:pPr>
            <a:r>
              <a:rPr lang="en-US" sz="3200" dirty="0"/>
              <a:t>Why Does it Matter?</a:t>
            </a:r>
          </a:p>
        </p:txBody>
      </p:sp>
    </p:spTree>
    <p:extLst>
      <p:ext uri="{BB962C8B-B14F-4D97-AF65-F5344CB8AC3E}">
        <p14:creationId xmlns:p14="http://schemas.microsoft.com/office/powerpoint/2010/main" val="1679746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mtClean="0"/>
              <a:t>7</a:t>
            </a:fld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137" y="913877"/>
            <a:ext cx="6386630" cy="39457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14838" y="4787433"/>
            <a:ext cx="17005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Roboto" panose="020B0604020202020204" charset="0"/>
                <a:ea typeface="Roboto" panose="020B0604020202020204" charset="0"/>
              </a:rPr>
              <a:t>Source: CVCA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AB45881-4E08-4740-93D2-8676B4CCFB36}"/>
              </a:ext>
            </a:extLst>
          </p:cNvPr>
          <p:cNvSpPr txBox="1">
            <a:spLocks/>
          </p:cNvSpPr>
          <p:nvPr/>
        </p:nvSpPr>
        <p:spPr>
          <a:xfrm>
            <a:off x="611200" y="391825"/>
            <a:ext cx="79041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VC Funding (US)</a:t>
            </a:r>
          </a:p>
        </p:txBody>
      </p:sp>
    </p:spTree>
    <p:extLst>
      <p:ext uri="{BB962C8B-B14F-4D97-AF65-F5344CB8AC3E}">
        <p14:creationId xmlns:p14="http://schemas.microsoft.com/office/powerpoint/2010/main" val="3154982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mtClean="0"/>
              <a:t>8</a:t>
            </a:fld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886" y="875257"/>
            <a:ext cx="5664317" cy="398440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DBD95BA-2753-4B9B-A82A-B0B4CB17FA2E}"/>
              </a:ext>
            </a:extLst>
          </p:cNvPr>
          <p:cNvSpPr txBox="1">
            <a:spLocks/>
          </p:cNvSpPr>
          <p:nvPr/>
        </p:nvSpPr>
        <p:spPr>
          <a:xfrm>
            <a:off x="611200" y="391825"/>
            <a:ext cx="79041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VC Funding (Canada)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98767F-FEB8-4681-AB7D-2CA481AC09DD}"/>
              </a:ext>
            </a:extLst>
          </p:cNvPr>
          <p:cNvSpPr txBox="1"/>
          <p:nvPr/>
        </p:nvSpPr>
        <p:spPr>
          <a:xfrm>
            <a:off x="6814838" y="4787433"/>
            <a:ext cx="17005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Roboto" panose="020B0604020202020204" charset="0"/>
                <a:ea typeface="Roboto" panose="020B0604020202020204" charset="0"/>
              </a:rPr>
              <a:t>Source: CVCA </a:t>
            </a:r>
          </a:p>
        </p:txBody>
      </p:sp>
    </p:spTree>
    <p:extLst>
      <p:ext uri="{BB962C8B-B14F-4D97-AF65-F5344CB8AC3E}">
        <p14:creationId xmlns:p14="http://schemas.microsoft.com/office/powerpoint/2010/main" val="3156470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mtClean="0"/>
              <a:t>9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5" t="34198" r="41042" b="23703"/>
          <a:stretch/>
        </p:blipFill>
        <p:spPr>
          <a:xfrm>
            <a:off x="1822450" y="927099"/>
            <a:ext cx="5264150" cy="38770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59F611-6D4F-43E8-8DFD-9851DF32F0E5}"/>
              </a:ext>
            </a:extLst>
          </p:cNvPr>
          <p:cNvSpPr txBox="1"/>
          <p:nvPr/>
        </p:nvSpPr>
        <p:spPr>
          <a:xfrm>
            <a:off x="6814838" y="4787433"/>
            <a:ext cx="17005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Roboto" panose="020B0604020202020204" charset="0"/>
                <a:ea typeface="Roboto" panose="020B0604020202020204" charset="0"/>
              </a:rPr>
              <a:t>Source: CVCA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BE823DA-ED51-49C9-9F49-591F720273CD}"/>
              </a:ext>
            </a:extLst>
          </p:cNvPr>
          <p:cNvSpPr txBox="1">
            <a:spLocks/>
          </p:cNvSpPr>
          <p:nvPr/>
        </p:nvSpPr>
        <p:spPr>
          <a:xfrm>
            <a:off x="611200" y="391825"/>
            <a:ext cx="79041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Venture Debt Funding (Canada)</a:t>
            </a:r>
          </a:p>
        </p:txBody>
      </p:sp>
    </p:spTree>
    <p:extLst>
      <p:ext uri="{BB962C8B-B14F-4D97-AF65-F5344CB8AC3E}">
        <p14:creationId xmlns:p14="http://schemas.microsoft.com/office/powerpoint/2010/main" val="1019475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1F2937"/>
      </a:dk1>
      <a:lt1>
        <a:srgbClr val="FFFFFF"/>
      </a:lt1>
      <a:dk2>
        <a:srgbClr val="B5C200"/>
      </a:dk2>
      <a:lt2>
        <a:srgbClr val="F4F4F1"/>
      </a:lt2>
      <a:accent1>
        <a:srgbClr val="0067CD"/>
      </a:accent1>
      <a:accent2>
        <a:srgbClr val="FF8900"/>
      </a:accent2>
      <a:accent3>
        <a:srgbClr val="E9E01D"/>
      </a:accent3>
      <a:accent4>
        <a:srgbClr val="FDC322"/>
      </a:accent4>
      <a:accent5>
        <a:srgbClr val="00367C"/>
      </a:accent5>
      <a:accent6>
        <a:srgbClr val="007786"/>
      </a:accent6>
      <a:hlink>
        <a:srgbClr val="A88A3F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D400C0F004584CA3E132D780A69F0A" ma:contentTypeVersion="4" ma:contentTypeDescription="Create a new document." ma:contentTypeScope="" ma:versionID="4b0ad4b30a484b2c9ef2d90be1d991bb">
  <xsd:schema xmlns:xsd="http://www.w3.org/2001/XMLSchema" xmlns:xs="http://www.w3.org/2001/XMLSchema" xmlns:p="http://schemas.microsoft.com/office/2006/metadata/properties" xmlns:ns2="7918dbff-7655-4304-8071-02dffde4431c" targetNamespace="http://schemas.microsoft.com/office/2006/metadata/properties" ma:root="true" ma:fieldsID="068555659798564791245eca9e9e3cca" ns2:_="">
    <xsd:import namespace="7918dbff-7655-4304-8071-02dffde4431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18dbff-7655-4304-8071-02dffde4431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918dbff-7655-4304-8071-02dffde4431c">5RH2ZZCUJTNC-193683425-4338</_dlc_DocId>
    <_dlc_DocIdUrl xmlns="7918dbff-7655-4304-8071-02dffde4431c">
      <Url>https://spcollab.fg.rbc.com/Team/J18_techinnov/_layouts/15/DocIdRedir.aspx?ID=5RH2ZZCUJTNC-193683425-4338</Url>
      <Description>5RH2ZZCUJTNC-193683425-4338</Description>
    </_dlc_DocIdUrl>
  </documentManagement>
</p:properties>
</file>

<file path=customXml/itemProps1.xml><?xml version="1.0" encoding="utf-8"?>
<ds:datastoreItem xmlns:ds="http://schemas.openxmlformats.org/officeDocument/2006/customXml" ds:itemID="{DD4511D0-BB4D-4AAF-AE1F-60BBCDD6BBBE}"/>
</file>

<file path=customXml/itemProps2.xml><?xml version="1.0" encoding="utf-8"?>
<ds:datastoreItem xmlns:ds="http://schemas.openxmlformats.org/officeDocument/2006/customXml" ds:itemID="{380216C7-2280-40CC-8C77-64316E262E3B}"/>
</file>

<file path=customXml/itemProps3.xml><?xml version="1.0" encoding="utf-8"?>
<ds:datastoreItem xmlns:ds="http://schemas.openxmlformats.org/officeDocument/2006/customXml" ds:itemID="{62F8E26D-3C1A-4B91-B058-5C59F92ACEB4}"/>
</file>

<file path=customXml/itemProps4.xml><?xml version="1.0" encoding="utf-8"?>
<ds:datastoreItem xmlns:ds="http://schemas.openxmlformats.org/officeDocument/2006/customXml" ds:itemID="{B6469B01-53BE-42C5-8BDC-200E3948962E}"/>
</file>

<file path=docProps/app.xml><?xml version="1.0" encoding="utf-8"?>
<Properties xmlns="http://schemas.openxmlformats.org/officeDocument/2006/extended-properties" xmlns:vt="http://schemas.openxmlformats.org/officeDocument/2006/docPropsVTypes">
  <TotalTime>12933</TotalTime>
  <Words>647</Words>
  <Application>Microsoft Office PowerPoint</Application>
  <PresentationFormat>On-screen Show (16:9)</PresentationFormat>
  <Paragraphs>118</Paragraphs>
  <Slides>15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Roboto Medium</vt:lpstr>
      <vt:lpstr>Arial</vt:lpstr>
      <vt:lpstr>Roboto Thin</vt:lpstr>
      <vt:lpstr>Roboto</vt:lpstr>
      <vt:lpstr>Roboto Light</vt:lpstr>
      <vt:lpstr>Office Theme</vt:lpstr>
      <vt:lpstr>Venture Debt</vt:lpstr>
      <vt:lpstr>PowerPoint Presentation</vt:lpstr>
      <vt:lpstr>What is Venture Debt?</vt:lpstr>
      <vt:lpstr>What value does it bring?</vt:lpstr>
      <vt:lpstr>Runway Expansion</vt:lpstr>
      <vt:lpstr>PowerPoint Presentation</vt:lpstr>
      <vt:lpstr>PowerPoint Presentation</vt:lpstr>
      <vt:lpstr>PowerPoint Presentation</vt:lpstr>
      <vt:lpstr>PowerPoint Presentation</vt:lpstr>
      <vt:lpstr>Is it right for your company?</vt:lpstr>
      <vt:lpstr>What else matters?</vt:lpstr>
      <vt:lpstr>How is venture debt  structured?</vt:lpstr>
      <vt:lpstr>How does it work?</vt:lpstr>
      <vt:lpstr>What else do I need to know? 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[USD/CAD Amount &amp; Facility Type] Proposal</dc:title>
  <dc:creator>Shieh, Michelle</dc:creator>
  <cp:lastModifiedBy>Maria</cp:lastModifiedBy>
  <cp:revision>105</cp:revision>
  <dcterms:created xsi:type="dcterms:W3CDTF">2022-08-19T14:03:11Z</dcterms:created>
  <dcterms:modified xsi:type="dcterms:W3CDTF">2023-03-16T13:10:47Z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https://connect.fg.rbc.com</vt:lpwstr>
  </property>
  <property fmtid="{D5CDD505-2E9C-101B-9397-08002B2CF9AE}" pid="3" name="Offisync_UniqueId">
    <vt:lpwstr>1599768</vt:lpwstr>
  </property>
  <property fmtid="{D5CDD505-2E9C-101B-9397-08002B2CF9AE}" pid="4" name="Jive_LatestUserAccountName">
    <vt:lpwstr>263755084</vt:lpwstr>
  </property>
  <property fmtid="{D5CDD505-2E9C-101B-9397-08002B2CF9AE}" pid="5" name="Offisync_ServerID">
    <vt:lpwstr>cdc100c7-7efa-45d5-a49a-123da217dafd</vt:lpwstr>
  </property>
  <property fmtid="{D5CDD505-2E9C-101B-9397-08002B2CF9AE}" pid="6" name="Offisync_UpdateToken">
    <vt:lpwstr>1</vt:lpwstr>
  </property>
  <property fmtid="{D5CDD505-2E9C-101B-9397-08002B2CF9AE}" pid="7" name="Jive_VersionGuid">
    <vt:lpwstr>0c29471d-10e3-4cbe-b541-c7d1e55ec49d</vt:lpwstr>
  </property>
  <property fmtid="{D5CDD505-2E9C-101B-9397-08002B2CF9AE}" pid="8" name="Classification">
    <vt:lpwstr>TT_RBC_Internal</vt:lpwstr>
  </property>
  <property fmtid="{D5CDD505-2E9C-101B-9397-08002B2CF9AE}" pid="9" name="ContentTypeId">
    <vt:lpwstr>0x010100B2D400C0F004584CA3E132D780A69F0A</vt:lpwstr>
  </property>
  <property fmtid="{D5CDD505-2E9C-101B-9397-08002B2CF9AE}" pid="10" name="_dlc_DocIdItemGuid">
    <vt:lpwstr>b294eeda-0eab-4ec2-94e0-600e38128034</vt:lpwstr>
  </property>
</Properties>
</file>